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Exo 2 Light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Roboto Mono Light"/>
      <p:regular r:id="rId61"/>
      <p:bold r:id="rId62"/>
      <p:italic r:id="rId63"/>
      <p:boldItalic r:id="rId64"/>
    </p:embeddedFont>
    <p:embeddedFont>
      <p:font typeface="Exo 2 Medium"/>
      <p:regular r:id="rId65"/>
      <p:bold r:id="rId66"/>
      <p:italic r:id="rId67"/>
      <p:boldItalic r:id="rId68"/>
    </p:embeddedFont>
    <p:embeddedFont>
      <p:font typeface="Exo 2"/>
      <p:regular r:id="rId69"/>
      <p:bold r:id="rId70"/>
      <p:italic r:id="rId71"/>
      <p:boldItalic r:id="rId72"/>
    </p:embeddedFont>
    <p:embeddedFont>
      <p:font typeface="Roboto Light"/>
      <p:regular r:id="rId73"/>
      <p:bold r:id="rId74"/>
      <p:italic r:id="rId75"/>
      <p:boldItalic r:id="rId76"/>
    </p:embeddedFont>
    <p:embeddedFont>
      <p:font typeface="Lexend"/>
      <p:regular r:id="rId77"/>
      <p:bold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Exo"/>
      <p:regular r:id="rId83"/>
      <p:bold r:id="rId84"/>
      <p:italic r:id="rId85"/>
      <p:boldItalic r:id="rId86"/>
    </p:embeddedFont>
    <p:embeddedFont>
      <p:font typeface="Exo SemiBold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Exo-bold.fntdata"/><Relationship Id="rId83" Type="http://schemas.openxmlformats.org/officeDocument/2006/relationships/font" Target="fonts/Exo-regular.fntdata"/><Relationship Id="rId42" Type="http://schemas.openxmlformats.org/officeDocument/2006/relationships/slide" Target="slides/slide37.xml"/><Relationship Id="rId86" Type="http://schemas.openxmlformats.org/officeDocument/2006/relationships/font" Target="fonts/Exo-boldItalic.fntdata"/><Relationship Id="rId41" Type="http://schemas.openxmlformats.org/officeDocument/2006/relationships/slide" Target="slides/slide36.xml"/><Relationship Id="rId85" Type="http://schemas.openxmlformats.org/officeDocument/2006/relationships/font" Target="fonts/Exo-italic.fntdata"/><Relationship Id="rId44" Type="http://schemas.openxmlformats.org/officeDocument/2006/relationships/slide" Target="slides/slide39.xml"/><Relationship Id="rId88" Type="http://schemas.openxmlformats.org/officeDocument/2006/relationships/font" Target="fonts/ExoSemiBold-bold.fntdata"/><Relationship Id="rId43" Type="http://schemas.openxmlformats.org/officeDocument/2006/relationships/slide" Target="slides/slide38.xml"/><Relationship Id="rId87" Type="http://schemas.openxmlformats.org/officeDocument/2006/relationships/font" Target="fonts/Exo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ExoSemiBold-italic.fntdata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Light-regular.fntdata"/><Relationship Id="rId72" Type="http://schemas.openxmlformats.org/officeDocument/2006/relationships/font" Target="fonts/Exo2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Light-italic.fntdata"/><Relationship Id="rId30" Type="http://schemas.openxmlformats.org/officeDocument/2006/relationships/slide" Target="slides/slide25.xml"/><Relationship Id="rId74" Type="http://schemas.openxmlformats.org/officeDocument/2006/relationships/font" Target="fonts/RobotoLight-bold.fntdata"/><Relationship Id="rId33" Type="http://schemas.openxmlformats.org/officeDocument/2006/relationships/slide" Target="slides/slide28.xml"/><Relationship Id="rId77" Type="http://schemas.openxmlformats.org/officeDocument/2006/relationships/font" Target="fonts/Lexend-regular.fntdata"/><Relationship Id="rId32" Type="http://schemas.openxmlformats.org/officeDocument/2006/relationships/slide" Target="slides/slide27.xml"/><Relationship Id="rId76" Type="http://schemas.openxmlformats.org/officeDocument/2006/relationships/font" Target="fonts/Roboto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9.xml"/><Relationship Id="rId78" Type="http://schemas.openxmlformats.org/officeDocument/2006/relationships/font" Target="fonts/Lexend-bold.fntdata"/><Relationship Id="rId71" Type="http://schemas.openxmlformats.org/officeDocument/2006/relationships/font" Target="fonts/Exo2-italic.fntdata"/><Relationship Id="rId70" Type="http://schemas.openxmlformats.org/officeDocument/2006/relationships/font" Target="fonts/Exo2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Light-bold.fntdata"/><Relationship Id="rId61" Type="http://schemas.openxmlformats.org/officeDocument/2006/relationships/font" Target="fonts/RobotoMonoLight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Light-boldItalic.fntdata"/><Relationship Id="rId63" Type="http://schemas.openxmlformats.org/officeDocument/2006/relationships/font" Target="fonts/RobotoMonoLight-italic.fntdata"/><Relationship Id="rId22" Type="http://schemas.openxmlformats.org/officeDocument/2006/relationships/slide" Target="slides/slide17.xml"/><Relationship Id="rId66" Type="http://schemas.openxmlformats.org/officeDocument/2006/relationships/font" Target="fonts/Exo2Medium-bold.fntdata"/><Relationship Id="rId21" Type="http://schemas.openxmlformats.org/officeDocument/2006/relationships/slide" Target="slides/slide16.xml"/><Relationship Id="rId65" Type="http://schemas.openxmlformats.org/officeDocument/2006/relationships/font" Target="fonts/Exo2Medium-regular.fntdata"/><Relationship Id="rId24" Type="http://schemas.openxmlformats.org/officeDocument/2006/relationships/slide" Target="slides/slide19.xml"/><Relationship Id="rId68" Type="http://schemas.openxmlformats.org/officeDocument/2006/relationships/font" Target="fonts/Exo2Medium-boldItalic.fntdata"/><Relationship Id="rId23" Type="http://schemas.openxmlformats.org/officeDocument/2006/relationships/slide" Target="slides/slide18.xml"/><Relationship Id="rId67" Type="http://schemas.openxmlformats.org/officeDocument/2006/relationships/font" Target="fonts/Exo2Medium-italic.fntdata"/><Relationship Id="rId60" Type="http://schemas.openxmlformats.org/officeDocument/2006/relationships/font" Target="fonts/Poppi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xo2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Exo2Ligh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Exo2Light-italic.fntdata"/><Relationship Id="rId10" Type="http://schemas.openxmlformats.org/officeDocument/2006/relationships/slide" Target="slides/slide5.xml"/><Relationship Id="rId54" Type="http://schemas.openxmlformats.org/officeDocument/2006/relationships/font" Target="fonts/Exo2Light-bold.fntdata"/><Relationship Id="rId13" Type="http://schemas.openxmlformats.org/officeDocument/2006/relationships/slide" Target="slides/slide8.xml"/><Relationship Id="rId57" Type="http://schemas.openxmlformats.org/officeDocument/2006/relationships/font" Target="fonts/Poppins-regular.fntdata"/><Relationship Id="rId12" Type="http://schemas.openxmlformats.org/officeDocument/2006/relationships/slide" Target="slides/slide7.xml"/><Relationship Id="rId56" Type="http://schemas.openxmlformats.org/officeDocument/2006/relationships/font" Target="fonts/Exo2Light-boldItalic.fntdata"/><Relationship Id="rId90" Type="http://schemas.openxmlformats.org/officeDocument/2006/relationships/font" Target="fonts/Ex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Poppins-italic.fntdata"/><Relationship Id="rId14" Type="http://schemas.openxmlformats.org/officeDocument/2006/relationships/slide" Target="slides/slide9.xml"/><Relationship Id="rId58" Type="http://schemas.openxmlformats.org/officeDocument/2006/relationships/font" Target="fonts/Poppi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9aaea37f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9aaea37f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98148032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98148032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9aaea37f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9aaea37f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98148032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98148032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9aaea37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9aaea37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981480326_46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981480326_46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Historically, LocalStack was conceived as a thin layer around third-party tools. So LocalSack would pull in existing AWS </a:t>
            </a:r>
            <a:r>
              <a:rPr lang="en-GB"/>
              <a:t>service emulators like kinesalite or moto, and just add a bit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interface was very flexible, but also very rudimentary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981480326_46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981480326_46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9aaea37f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9aaea37f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9aaea37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9aaea37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9aaea37f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9aaea37f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98148032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98148032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9e191cb6a_2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9e191cb6a_2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9c8c56d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9c8c56d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a23f7add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a23f7add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9aaea37f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9aaea37f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d5e972c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d5e972c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9c8c56d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9c8c56d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9e191cb6a_2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9e191cb6a_2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9d71b231f_4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9d71b231f_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98148032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98148032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9aaea37f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9aaea37f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98148032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98148032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50164d3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50164d3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9aaea37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9aaea3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981480326_46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981480326_46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a40cff0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a40cff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a40cff03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a40cff03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9aaea37f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9aaea37f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981480326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5981480326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9aaea37f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9aaea37f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9aaea37f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9aaea37f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9aaea37f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59aaea37f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98148032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98148032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9aaea37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9aaea37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9aaea37f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9aaea37f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981480326_468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981480326_468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9c8c56d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59c8c56d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9c8c56d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9c8c56d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9aaea37f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9aaea37f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9aaea37f3_26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59aaea37f3_26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9e191cb6a_2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9e191cb6a_2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98148032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98148032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98148032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98148032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98148032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98148032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98148032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98148032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98148032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98148032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ight)">
  <p:cSld name="BLANK_1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Light)">
  <p:cSld name="TITLE_ONLY_1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A18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Char char="●"/>
              <a:defRPr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11" Type="http://schemas.openxmlformats.org/officeDocument/2006/relationships/image" Target="../media/image2.png"/><Relationship Id="rId10" Type="http://schemas.openxmlformats.org/officeDocument/2006/relationships/image" Target="../media/image19.png"/><Relationship Id="rId13" Type="http://schemas.openxmlformats.org/officeDocument/2006/relationships/image" Target="../media/image8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5" Type="http://schemas.openxmlformats.org/officeDocument/2006/relationships/image" Target="../media/image5.png"/><Relationship Id="rId14" Type="http://schemas.openxmlformats.org/officeDocument/2006/relationships/image" Target="../media/image10.png"/><Relationship Id="rId17" Type="http://schemas.openxmlformats.org/officeDocument/2006/relationships/image" Target="../media/image4.png"/><Relationship Id="rId16" Type="http://schemas.openxmlformats.org/officeDocument/2006/relationships/image" Target="../media/image3.png"/><Relationship Id="rId5" Type="http://schemas.openxmlformats.org/officeDocument/2006/relationships/image" Target="../media/image7.png"/><Relationship Id="rId19" Type="http://schemas.openxmlformats.org/officeDocument/2006/relationships/image" Target="../media/image6.png"/><Relationship Id="rId6" Type="http://schemas.openxmlformats.org/officeDocument/2006/relationships/image" Target="../media/image31.png"/><Relationship Id="rId18" Type="http://schemas.openxmlformats.org/officeDocument/2006/relationships/image" Target="../media/image12.png"/><Relationship Id="rId7" Type="http://schemas.openxmlformats.org/officeDocument/2006/relationships/image" Target="../media/image29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28.jp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61.png"/><Relationship Id="rId7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1503350" y="653598"/>
            <a:ext cx="2222700" cy="24825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19050">
            <a:solidFill>
              <a:srgbClr val="5C4EE5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1721400" y="889998"/>
            <a:ext cx="1779300" cy="14403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/>
        </p:nvSpPr>
        <p:spPr>
          <a:xfrm>
            <a:off x="4220700" y="2308027"/>
            <a:ext cx="41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 Medium"/>
                <a:ea typeface="Exo 2 Medium"/>
                <a:cs typeface="Exo 2 Medium"/>
                <a:sym typeface="Exo 2 Medium"/>
              </a:rPr>
              <a:t>Dr. Thomas Rausch</a:t>
            </a:r>
            <a:endParaRPr>
              <a:solidFill>
                <a:schemeClr val="dk1"/>
              </a:solidFill>
              <a:latin typeface="Exo 2 Medium"/>
              <a:ea typeface="Exo 2 Medium"/>
              <a:cs typeface="Exo 2 Medium"/>
              <a:sym typeface="Exo 2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Co-Founder at LocalStack</a:t>
            </a:r>
            <a:endParaRPr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4220700" y="429850"/>
            <a:ext cx="4111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How LocalStack is recreating AWS with Python</a:t>
            </a:r>
            <a:endParaRPr sz="3400"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7758251" y="2451376"/>
            <a:ext cx="1024750" cy="10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743925" y="4232375"/>
            <a:ext cx="17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EuroPython 2023</a:t>
            </a:r>
            <a:br>
              <a:rPr lang="en-GB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Prague &amp; Remote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4512069" y="3090817"/>
            <a:ext cx="102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@thrauat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510" y="3163112"/>
            <a:ext cx="243100" cy="2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901750" y="1025273"/>
            <a:ext cx="1474200" cy="776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901750" y="1933823"/>
            <a:ext cx="738900" cy="3036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3176" y="2025555"/>
            <a:ext cx="218051" cy="13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7440" y="400346"/>
            <a:ext cx="559563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4806" y="1933832"/>
            <a:ext cx="297900" cy="32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9">
            <a:alphaModFix/>
          </a:blip>
          <a:srcRect b="0" l="0" r="74042" t="0"/>
          <a:stretch/>
        </p:blipFill>
        <p:spPr>
          <a:xfrm>
            <a:off x="3083990" y="1917548"/>
            <a:ext cx="330736" cy="32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3297629" y="4306560"/>
            <a:ext cx="446292" cy="467240"/>
            <a:chOff x="3183138" y="4158400"/>
            <a:chExt cx="588000" cy="615600"/>
          </a:xfrm>
        </p:grpSpPr>
        <p:sp>
          <p:nvSpPr>
            <p:cNvPr id="74" name="Google Shape;74;p15"/>
            <p:cNvSpPr/>
            <p:nvPr/>
          </p:nvSpPr>
          <p:spPr>
            <a:xfrm>
              <a:off x="3183138" y="4158400"/>
              <a:ext cx="588000" cy="615600"/>
            </a:xfrm>
            <a:prstGeom prst="roundRect">
              <a:avLst>
                <a:gd fmla="val 8284" name="adj"/>
              </a:avLst>
            </a:prstGeom>
            <a:solidFill>
              <a:srgbClr val="040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" name="Google Shape;75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97375" y="4184553"/>
              <a:ext cx="559550" cy="563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68515" y="110624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16930" y="110624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8515" y="143449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5331" y="110624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61141" y="143449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61130" y="1106246"/>
            <a:ext cx="287352" cy="2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16930" y="1434496"/>
            <a:ext cx="287352" cy="2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3005323" y="1434523"/>
            <a:ext cx="282000" cy="287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 rot="10800000">
            <a:off x="1922823" y="2357148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5" name="Google Shape;85;p15"/>
          <p:cNvGrpSpPr/>
          <p:nvPr/>
        </p:nvGrpSpPr>
        <p:grpSpPr>
          <a:xfrm>
            <a:off x="1697202" y="2529302"/>
            <a:ext cx="465655" cy="431061"/>
            <a:chOff x="1687217" y="2383682"/>
            <a:chExt cx="597300" cy="476100"/>
          </a:xfrm>
        </p:grpSpPr>
        <p:sp>
          <p:nvSpPr>
            <p:cNvPr id="86" name="Google Shape;86;p15"/>
            <p:cNvSpPr/>
            <p:nvPr/>
          </p:nvSpPr>
          <p:spPr>
            <a:xfrm>
              <a:off x="1724325" y="2496150"/>
              <a:ext cx="458100" cy="354000"/>
            </a:xfrm>
            <a:prstGeom prst="roundRect">
              <a:avLst>
                <a:gd fmla="val 13185" name="adj"/>
              </a:avLst>
            </a:prstGeom>
            <a:solidFill>
              <a:schemeClr val="lt1"/>
            </a:solidFill>
            <a:ln cap="flat" cmpd="sng" w="1905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1687217" y="2383682"/>
              <a:ext cx="5973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&gt;_</a:t>
              </a:r>
              <a:endPara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88" name="Google Shape;88;p15"/>
          <p:cNvCxnSpPr/>
          <p:nvPr/>
        </p:nvCxnSpPr>
        <p:spPr>
          <a:xfrm rot="10800000">
            <a:off x="2397219" y="2357148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/>
          <p:nvPr/>
        </p:nvCxnSpPr>
        <p:spPr>
          <a:xfrm rot="10800000">
            <a:off x="2871277" y="2357148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 rot="10800000">
            <a:off x="3323925" y="2357148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1" name="Google Shape;91;p15"/>
          <p:cNvGrpSpPr/>
          <p:nvPr/>
        </p:nvGrpSpPr>
        <p:grpSpPr>
          <a:xfrm>
            <a:off x="3162526" y="2635523"/>
            <a:ext cx="312759" cy="338708"/>
            <a:chOff x="5235800" y="3738944"/>
            <a:chExt cx="614700" cy="665700"/>
          </a:xfrm>
        </p:grpSpPr>
        <p:sp>
          <p:nvSpPr>
            <p:cNvPr id="92" name="Google Shape;92;p15"/>
            <p:cNvSpPr/>
            <p:nvPr/>
          </p:nvSpPr>
          <p:spPr>
            <a:xfrm>
              <a:off x="5235800" y="3738944"/>
              <a:ext cx="614700" cy="665700"/>
            </a:xfrm>
            <a:prstGeom prst="foldedCorner">
              <a:avLst>
                <a:gd fmla="val 29295" name="adj"/>
              </a:avLst>
            </a:prstGeom>
            <a:solidFill>
              <a:srgbClr val="000000"/>
            </a:solidFill>
            <a:ln cap="flat" cmpd="sng" w="19050">
              <a:solidFill>
                <a:srgbClr val="3F50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Exo SemiBold"/>
                <a:ea typeface="Exo SemiBold"/>
                <a:cs typeface="Exo SemiBold"/>
                <a:sym typeface="Exo SemiBold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337875" y="3808287"/>
              <a:ext cx="410557" cy="403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15"/>
          <p:cNvGrpSpPr/>
          <p:nvPr/>
        </p:nvGrpSpPr>
        <p:grpSpPr>
          <a:xfrm>
            <a:off x="2712406" y="2635528"/>
            <a:ext cx="312759" cy="338708"/>
            <a:chOff x="3007645" y="3874841"/>
            <a:chExt cx="614700" cy="665700"/>
          </a:xfrm>
        </p:grpSpPr>
        <p:sp>
          <p:nvSpPr>
            <p:cNvPr id="95" name="Google Shape;95;p15"/>
            <p:cNvSpPr/>
            <p:nvPr/>
          </p:nvSpPr>
          <p:spPr>
            <a:xfrm>
              <a:off x="3007645" y="3874841"/>
              <a:ext cx="614700" cy="665700"/>
            </a:xfrm>
            <a:prstGeom prst="foldedCorner">
              <a:avLst>
                <a:gd fmla="val 29295" name="adj"/>
              </a:avLst>
            </a:prstGeom>
            <a:solidFill>
              <a:srgbClr val="000000"/>
            </a:solidFill>
            <a:ln cap="flat" cmpd="sng" w="19050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Exo SemiBold"/>
                <a:ea typeface="Exo SemiBold"/>
                <a:cs typeface="Exo SemiBold"/>
                <a:sym typeface="Exo SemiBold"/>
              </a:endParaRPr>
            </a:p>
          </p:txBody>
        </p:sp>
        <p:pic>
          <p:nvPicPr>
            <p:cNvPr id="96" name="Google Shape;96;p15"/>
            <p:cNvPicPr preferRelativeResize="0"/>
            <p:nvPr/>
          </p:nvPicPr>
          <p:blipFill rotWithShape="1">
            <a:blip r:embed="rId19">
              <a:alphaModFix/>
            </a:blip>
            <a:srcRect b="0" l="0" r="74900" t="0"/>
            <a:stretch/>
          </p:blipFill>
          <p:spPr>
            <a:xfrm>
              <a:off x="3089232" y="3969489"/>
              <a:ext cx="414505" cy="412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5"/>
          <p:cNvGrpSpPr/>
          <p:nvPr/>
        </p:nvGrpSpPr>
        <p:grpSpPr>
          <a:xfrm>
            <a:off x="2241213" y="2635515"/>
            <a:ext cx="312759" cy="338708"/>
            <a:chOff x="1056775" y="3548432"/>
            <a:chExt cx="614700" cy="665700"/>
          </a:xfrm>
        </p:grpSpPr>
        <p:sp>
          <p:nvSpPr>
            <p:cNvPr id="98" name="Google Shape;98;p15"/>
            <p:cNvSpPr/>
            <p:nvPr/>
          </p:nvSpPr>
          <p:spPr>
            <a:xfrm>
              <a:off x="1056775" y="3548432"/>
              <a:ext cx="614700" cy="665700"/>
            </a:xfrm>
            <a:prstGeom prst="foldedCorner">
              <a:avLst>
                <a:gd fmla="val 29295" name="adj"/>
              </a:avLst>
            </a:prstGeom>
            <a:solidFill>
              <a:srgbClr val="000000"/>
            </a:solidFill>
            <a:ln cap="flat" cmpd="sng" w="19050">
              <a:solidFill>
                <a:srgbClr val="5C4E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Exo SemiBold"/>
                <a:ea typeface="Exo SemiBold"/>
                <a:cs typeface="Exo SemiBold"/>
                <a:sym typeface="Exo SemiBold"/>
              </a:endParaRPr>
            </a:p>
          </p:txBody>
        </p:sp>
        <p:pic>
          <p:nvPicPr>
            <p:cNvPr id="99" name="Google Shape;99;p15"/>
            <p:cNvPicPr preferRelativeResize="0"/>
            <p:nvPr/>
          </p:nvPicPr>
          <p:blipFill rotWithShape="1">
            <a:blip r:embed="rId20">
              <a:alphaModFix/>
            </a:blip>
            <a:srcRect b="31819" l="21755" r="21277" t="2735"/>
            <a:stretch/>
          </p:blipFill>
          <p:spPr>
            <a:xfrm>
              <a:off x="1156858" y="3639917"/>
              <a:ext cx="414503" cy="46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5"/>
          <p:cNvSpPr txBox="1"/>
          <p:nvPr/>
        </p:nvSpPr>
        <p:spPr>
          <a:xfrm>
            <a:off x="2186985" y="1905339"/>
            <a:ext cx="41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://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do it?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Use Python!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Reduce complexity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166325" y="2402433"/>
            <a:ext cx="3628500" cy="2623200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SqsQueue: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name: 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endParaRPr sz="950">
              <a:solidFill>
                <a:srgbClr val="8888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region: 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endParaRPr sz="950">
              <a:solidFill>
                <a:srgbClr val="8888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account_id: 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endParaRPr sz="950">
              <a:solidFill>
                <a:srgbClr val="8888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8888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attributes: QueueAttributeMap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tags: TagMap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purge_in_progress: 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endParaRPr sz="950">
              <a:solidFill>
                <a:srgbClr val="8888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purge_timestamp: Optional[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delayed: Set[SqsMessage]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inflight: Set[SqsMessage]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receipts: Dict[</a:t>
            </a:r>
            <a:r>
              <a:rPr lang="en-GB" sz="95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GB" sz="9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SqsMessage]</a:t>
            </a:r>
            <a:endParaRPr sz="9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reduce complexity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25" y="2791533"/>
            <a:ext cx="2476500" cy="157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>
            <a:endCxn id="171" idx="1"/>
          </p:cNvCxnSpPr>
          <p:nvPr/>
        </p:nvCxnSpPr>
        <p:spPr>
          <a:xfrm>
            <a:off x="2438625" y="3714033"/>
            <a:ext cx="172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Everything runs locally!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Fewer distributed system challenges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Example: full Python SQS implementation in ~2k LoC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do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Use </a:t>
            </a:r>
            <a:r>
              <a:rPr lang="en-GB" sz="2100"/>
              <a:t>Python!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Reduce complexity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Leverage the open source AWS ecosystem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Standardize the repeatable parts (service emulators) 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Development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Testing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Maintenance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Embrace pluggability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2060375"/>
            <a:ext cx="8520600" cy="13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emulators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060375"/>
            <a:ext cx="8520600" cy="13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emulators</a:t>
            </a:r>
            <a:br>
              <a:rPr lang="en-GB"/>
            </a:br>
            <a:r>
              <a:rPr lang="en-GB"/>
              <a:t>(how it used to be)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165450" y="1072500"/>
            <a:ext cx="4639800" cy="2998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ProxyListenerKinesis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(ProxyListener):</a:t>
            </a:r>
            <a:b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forward_request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method, path, data, headers):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900350" y="1065775"/>
            <a:ext cx="3727800" cy="1413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5117175" y="1195900"/>
            <a:ext cx="3365700" cy="2850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Edge Proxy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1171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ProxyListenerKinesis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511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mhart/</a:t>
            </a:r>
            <a:b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kinesalite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628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getmoto/</a:t>
            </a:r>
            <a:b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moto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62871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ProxyListenerSQS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745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74413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</a:t>
            </a:r>
            <a:b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165450" y="1072500"/>
            <a:ext cx="4639800" cy="2998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ProxyListenerKinesis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(ProxyListener):</a:t>
            </a:r>
            <a:b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forward_request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method, path, data, headers):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data, encoding_type = 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.decode_content(data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"{}"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action = headers.get(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"X-Amz-Target"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).split(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)[-</a:t>
            </a:r>
            <a:r>
              <a:rPr lang="en-GB" sz="8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 ==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"SubscribeToShard"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result = subscribe_to_shard(data, headers)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random.random() &lt; config.KINESIS_ERROR_PROBABILITY:</a:t>
            </a:r>
            <a:endParaRPr b="1"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 </a:t>
            </a:r>
            <a:r>
              <a:rPr b="1"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"PutRecord"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"PutRecords"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b="1"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kinesis_error_response(data, action, encoding_type)</a:t>
            </a:r>
            <a:endParaRPr b="1"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config.KINESIS_PROVIDER ==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"kinesalite"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.forward_request_kinesalite(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method, path, data, headers, action, encoding_type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True</a:t>
            </a:r>
            <a:endParaRPr sz="8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29"/>
          <p:cNvSpPr/>
          <p:nvPr/>
        </p:nvSpPr>
        <p:spPr>
          <a:xfrm rot="3212060">
            <a:off x="3247852" y="3273905"/>
            <a:ext cx="1683882" cy="223085"/>
          </a:xfrm>
          <a:prstGeom prst="leftArrow">
            <a:avLst>
              <a:gd fmla="val 50000" name="adj1"/>
              <a:gd fmla="val 63233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307000" y="4189900"/>
            <a:ext cx="15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Adding dev tool functionality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8" name="Google Shape;208;p29"/>
          <p:cNvCxnSpPr>
            <a:stCxn id="198" idx="2"/>
            <a:endCxn id="199" idx="0"/>
          </p:cNvCxnSpPr>
          <p:nvPr/>
        </p:nvCxnSpPr>
        <p:spPr>
          <a:xfrm flipH="1">
            <a:off x="5630025" y="1480900"/>
            <a:ext cx="1170000" cy="41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9"/>
          <p:cNvCxnSpPr>
            <a:stCxn id="199" idx="2"/>
            <a:endCxn id="200" idx="0"/>
          </p:cNvCxnSpPr>
          <p:nvPr/>
        </p:nvCxnSpPr>
        <p:spPr>
          <a:xfrm>
            <a:off x="5630025" y="2292850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9"/>
          <p:cNvCxnSpPr>
            <a:stCxn id="211" idx="2"/>
            <a:endCxn id="198" idx="0"/>
          </p:cNvCxnSpPr>
          <p:nvPr/>
        </p:nvCxnSpPr>
        <p:spPr>
          <a:xfrm>
            <a:off x="6800000" y="662075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9"/>
          <p:cNvSpPr txBox="1"/>
          <p:nvPr/>
        </p:nvSpPr>
        <p:spPr>
          <a:xfrm>
            <a:off x="5265800" y="323375"/>
            <a:ext cx="3068400" cy="338700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awslocal kinesis put-record </a:t>
            </a: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6800025" y="686775"/>
            <a:ext cx="218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POST http://localhost:4566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0" l="0" r="74042" t="0"/>
          <a:stretch/>
        </p:blipFill>
        <p:spPr>
          <a:xfrm>
            <a:off x="7931625" y="1223163"/>
            <a:ext cx="494552" cy="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4900350" y="1065775"/>
            <a:ext cx="3727800" cy="1413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223000" y="1065775"/>
            <a:ext cx="4395300" cy="5732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50">
                <a:latin typeface="Courier New"/>
                <a:ea typeface="Courier New"/>
                <a:cs typeface="Courier New"/>
                <a:sym typeface="Courier New"/>
              </a:rPr>
              <a:t>ProxyListenerSQS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(PersistingProxyListener):</a:t>
            </a:r>
            <a:b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85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5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forward_request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5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, method, path, data, headers):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method == </a:t>
            </a: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"OPTIONS"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50">
                <a:solidFill>
                  <a:srgbClr val="1750EB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endParaRPr sz="850">
              <a:solidFill>
                <a:srgbClr val="1750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1750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1750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req_data = </a:t>
            </a:r>
            <a:r>
              <a:rPr b="1"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parse_request_data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(method, path, data)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req_data: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action = req_data.get(</a:t>
            </a: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"Action"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action == </a:t>
            </a: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"CreateQueue"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req_data = </a:t>
            </a:r>
            <a:r>
              <a:rPr lang="en-GB" sz="85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.fix_missing_tag_values(req_data)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changed_attrs = _fix_dlq_arn_in_attributes(req_data)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changed_attrs: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_get_attributes_forward_request(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method, path, headers, req_data, 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b="1"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action == </a:t>
            </a:r>
            <a:r>
              <a:rPr b="1"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"DeleteQueue"</a:t>
            </a:r>
            <a:r>
              <a:rPr b="1"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queue_url = _queue_url(path, req_data, headers)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QUEUE_ATTRIBUTES.pop(queue_url,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sns_listener.unsubscribe_sqs_queue(queue_url)</a:t>
            </a:r>
            <a:endParaRPr b="1"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action == </a:t>
            </a: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"SetQueueAttributes"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50">
                <a:solidFill>
                  <a:srgbClr val="008DDE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queue_url = _queue_url(path, req_data, headers)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SQS_BACKEND_IMPL == </a:t>
            </a:r>
            <a:r>
              <a:rPr lang="en-GB" sz="85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"elasticmq"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forward_attrs = _set_queue_attributes(queue_url, req_data)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85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(req_data) != </a:t>
            </a:r>
            <a:r>
              <a:rPr lang="en-GB" sz="85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(forward_attrs):</a:t>
            </a:r>
            <a:endParaRPr i="1" sz="85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5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-GB" sz="85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_get_attributes_forward_request(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method, path, headers, req_data, forward_attrs</a:t>
            </a: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)</a:t>
            </a:r>
            <a:b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en-GB" sz="85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85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5117175" y="1195900"/>
            <a:ext cx="3365700" cy="2850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Edge Proxy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51171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ProxyListenerKinesis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511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mhart/</a:t>
            </a:r>
            <a:b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kinesalite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628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getmoto/</a:t>
            </a:r>
            <a:b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moto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62871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ProxyListenerSQS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7457175" y="2641900"/>
            <a:ext cx="1025700" cy="7989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7441375" y="1892650"/>
            <a:ext cx="1025700" cy="400200"/>
          </a:xfrm>
          <a:prstGeom prst="rect">
            <a:avLst/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ProxyListener</a:t>
            </a:r>
            <a:b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7" name="Google Shape;227;p30"/>
          <p:cNvSpPr/>
          <p:nvPr/>
        </p:nvSpPr>
        <p:spPr>
          <a:xfrm rot="180935">
            <a:off x="4136666" y="4229439"/>
            <a:ext cx="1613835" cy="223207"/>
          </a:xfrm>
          <a:prstGeom prst="leftArrow">
            <a:avLst>
              <a:gd fmla="val 50000" name="adj1"/>
              <a:gd fmla="val 63233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5793600" y="4017050"/>
            <a:ext cx="194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Growing number of service integrations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29" name="Google Shape;229;p30"/>
          <p:cNvCxnSpPr>
            <a:stCxn id="220" idx="2"/>
            <a:endCxn id="224" idx="0"/>
          </p:cNvCxnSpPr>
          <p:nvPr/>
        </p:nvCxnSpPr>
        <p:spPr>
          <a:xfrm>
            <a:off x="6800025" y="1480900"/>
            <a:ext cx="0" cy="41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0"/>
          <p:cNvCxnSpPr>
            <a:stCxn id="224" idx="2"/>
            <a:endCxn id="223" idx="0"/>
          </p:cNvCxnSpPr>
          <p:nvPr/>
        </p:nvCxnSpPr>
        <p:spPr>
          <a:xfrm>
            <a:off x="6800025" y="2292850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0"/>
          <p:cNvCxnSpPr>
            <a:stCxn id="232" idx="2"/>
          </p:cNvCxnSpPr>
          <p:nvPr/>
        </p:nvCxnSpPr>
        <p:spPr>
          <a:xfrm>
            <a:off x="6799975" y="662075"/>
            <a:ext cx="0" cy="54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0"/>
          <p:cNvSpPr txBox="1"/>
          <p:nvPr/>
        </p:nvSpPr>
        <p:spPr>
          <a:xfrm>
            <a:off x="5294575" y="323375"/>
            <a:ext cx="3010800" cy="338700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awslocal </a:t>
            </a: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sqs</a:t>
            </a: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create-queue ...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0" l="0" r="74042" t="0"/>
          <a:stretch/>
        </p:blipFill>
        <p:spPr>
          <a:xfrm>
            <a:off x="7931625" y="1223163"/>
            <a:ext cx="494552" cy="4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6800025" y="686775"/>
            <a:ext cx="219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POST http://localhost:4566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1"/>
          <p:cNvGrpSpPr/>
          <p:nvPr/>
        </p:nvGrpSpPr>
        <p:grpSpPr>
          <a:xfrm>
            <a:off x="2632854" y="329395"/>
            <a:ext cx="5675650" cy="3166673"/>
            <a:chOff x="1812825" y="237400"/>
            <a:chExt cx="6798000" cy="3927900"/>
          </a:xfrm>
        </p:grpSpPr>
        <p:sp>
          <p:nvSpPr>
            <p:cNvPr id="240" name="Google Shape;240;p31"/>
            <p:cNvSpPr/>
            <p:nvPr/>
          </p:nvSpPr>
          <p:spPr>
            <a:xfrm>
              <a:off x="1812825" y="237400"/>
              <a:ext cx="6798000" cy="3927900"/>
            </a:xfrm>
            <a:prstGeom prst="rect">
              <a:avLst/>
            </a:prstGeom>
            <a:solidFill>
              <a:srgbClr val="2A186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4988" y="296675"/>
              <a:ext cx="6674524" cy="380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00" y="2222850"/>
            <a:ext cx="7340250" cy="27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2913450" y="503575"/>
            <a:ext cx="4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Contributors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735075" y="2504775"/>
            <a:ext cx="4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Commits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2060375"/>
            <a:ext cx="8520600" cy="13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emulators</a:t>
            </a:r>
            <a:br>
              <a:rPr lang="en-GB"/>
            </a:br>
            <a:r>
              <a:rPr lang="en-GB"/>
              <a:t>(how it’s now)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2060375"/>
            <a:ext cx="8520600" cy="13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Leveraging</a:t>
            </a:r>
            <a:r>
              <a:rPr lang="en-GB"/>
              <a:t> AWS open source tools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1635750"/>
            <a:ext cx="8520600" cy="17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/>
              <a:t>LocalStack is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a platform for cloud application development and testing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74042" t="0"/>
          <a:stretch/>
        </p:blipFill>
        <p:spPr>
          <a:xfrm>
            <a:off x="2957275" y="1758575"/>
            <a:ext cx="494552" cy="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/>
        </p:nvSpPr>
        <p:spPr>
          <a:xfrm>
            <a:off x="169475" y="259500"/>
            <a:ext cx="4078800" cy="4465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"2.0"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"metadata"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"apiVersion"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"2012-11-05"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endpointPrefix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sqs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"protocol"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"query"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"serviceAbbreviation"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"Amazon SQS"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59595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rgbClr val="59595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operations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"AddPermission"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"AddPermission"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CreateQueue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"CreateQueue"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ttp"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"method"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"requestUri"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endParaRPr sz="9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nput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"shape"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CreateQueueRequest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"output"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:{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"shape"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"CreateQueueResult"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"resultWrapper"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"CreateQueueResult"</a:t>
            </a:r>
            <a:endParaRPr sz="9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"errors"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"shape"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"QueueDeletedRecently"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r>
              <a:rPr lang="en-GB" sz="9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"shape"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"QueueNameExists"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],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93275" y="4724700"/>
            <a:ext cx="69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https://github.com/boto/botocore/blob/develop/botocore/data/sqs/2012-11-05/service-2.json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4460100" y="259500"/>
            <a:ext cx="4517700" cy="2712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botocore.model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ServiceModel, OperationModel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localstack.aws.spec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load_service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print_sqs_operations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service: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ServiceModel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load_service(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"sqs"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operation_name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service.operation_names: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operation: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OperationModel</a:t>
            </a:r>
            <a:b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operation =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service.operation_model(operation_name)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operation.name,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operation.input_shape.name,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operation.output_shape.name,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b="17272" l="21953" r="22662" t="4851"/>
          <a:stretch/>
        </p:blipFill>
        <p:spPr>
          <a:xfrm>
            <a:off x="8470900" y="323725"/>
            <a:ext cx="450225" cy="6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12" y="371150"/>
            <a:ext cx="1359863" cy="32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202" y="399563"/>
            <a:ext cx="450227" cy="26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1015350" y="349125"/>
            <a:ext cx="7113300" cy="4832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generate_code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(service_name: </a:t>
            </a:r>
            <a:r>
              <a:rPr lang="en-GB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GB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model: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ServiceModel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load_service(service_name)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output = io.StringIO()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generate_service_types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(output, model)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generate_service_api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(output, model)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output.getvalue()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autoflake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isort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try to remove unused imports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 = autoflake.fix_code(code, 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remove_all_unused_imports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try to format with black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 = black.format_str(code, 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=black.FileMode(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line_length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try to sort imports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 = isort.code(code, 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=isort.Config(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"black"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line_length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0" y="152400"/>
            <a:ext cx="82074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 b="0" l="0" r="0" t="5383"/>
          <a:stretch/>
        </p:blipFill>
        <p:spPr>
          <a:xfrm>
            <a:off x="4078825" y="810025"/>
            <a:ext cx="5522100" cy="61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4">
            <a:alphaModFix/>
          </a:blip>
          <a:srcRect b="0" l="0" r="29898" t="5784"/>
          <a:stretch/>
        </p:blipFill>
        <p:spPr>
          <a:xfrm>
            <a:off x="148100" y="288926"/>
            <a:ext cx="3671774" cy="5822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361875" y="663675"/>
            <a:ext cx="6458400" cy="20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350 services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13,708 API operations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80 MB JSON specs</a:t>
            </a:r>
            <a:endParaRPr/>
          </a:p>
        </p:txBody>
      </p:sp>
      <p:sp>
        <p:nvSpPr>
          <p:cNvPr id="286" name="Google Shape;286;p38"/>
          <p:cNvSpPr txBox="1"/>
          <p:nvPr>
            <p:ph type="title"/>
          </p:nvPr>
        </p:nvSpPr>
        <p:spPr>
          <a:xfrm>
            <a:off x="704975" y="3267800"/>
            <a:ext cx="75570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LocalStack:</a:t>
            </a:r>
            <a:br>
              <a:rPr lang="en-GB"/>
            </a:br>
            <a:r>
              <a:rPr lang="en-GB"/>
              <a:t>93 services (and growing)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00" y="134150"/>
            <a:ext cx="57813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250"/>
            <a:ext cx="9208890" cy="5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506" y="134150"/>
            <a:ext cx="611263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475" y="1901388"/>
            <a:ext cx="306705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575500" y="1755275"/>
            <a:ext cx="640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6538450" y="395700"/>
            <a:ext cx="1050900" cy="683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23909</a:t>
            </a:r>
            <a:br>
              <a:rPr b="1"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lines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6546225" y="338125"/>
            <a:ext cx="1050861" cy="757813"/>
          </a:xfrm>
          <a:custGeom>
            <a:rect b="b" l="l" r="r" t="t"/>
            <a:pathLst>
              <a:path extrusionOk="0" h="25364" w="32384">
                <a:moveTo>
                  <a:pt x="21178" y="0"/>
                </a:moveTo>
                <a:cubicBezTo>
                  <a:pt x="15421" y="0"/>
                  <a:pt x="9191" y="1338"/>
                  <a:pt x="4586" y="4793"/>
                </a:cubicBezTo>
                <a:cubicBezTo>
                  <a:pt x="400" y="7934"/>
                  <a:pt x="-1695" y="16579"/>
                  <a:pt x="2005" y="20279"/>
                </a:cubicBezTo>
                <a:cubicBezTo>
                  <a:pt x="8966" y="27240"/>
                  <a:pt x="26438" y="27246"/>
                  <a:pt x="31502" y="18804"/>
                </a:cubicBezTo>
                <a:cubicBezTo>
                  <a:pt x="35027" y="12927"/>
                  <a:pt x="26569" y="4541"/>
                  <a:pt x="20441" y="1475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/>
        </p:nvSpPr>
        <p:spPr>
          <a:xfrm>
            <a:off x="617050" y="2890250"/>
            <a:ext cx="3742500" cy="2007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SqsProvider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(SqsApi):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@handler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"CreateQueue"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create_queue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context: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queue_name: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attributes: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QueueAttributeMap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tags: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TagMap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 -&gt;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CreateQueueResult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fifo = attributes.get(QueueAttributeName.FifoQueue)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queue = SqsQueue(...)</a:t>
            </a:r>
            <a:b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# ...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617050" y="251775"/>
            <a:ext cx="3742500" cy="2148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SqsApi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service =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"sqs"</a:t>
            </a:r>
            <a:endParaRPr sz="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version =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"2012-11-05"</a:t>
            </a:r>
            <a:endParaRPr sz="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@handler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"CreateQueue"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create_queue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context: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queue_name: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attributes: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QueueAttributeMap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tags: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TagMap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 -&gt;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CreateQueueResult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raise </a:t>
            </a:r>
            <a:r>
              <a:rPr lang="en-GB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NotImplementedError</a:t>
            </a:r>
            <a:endParaRPr sz="8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3489250" y="251775"/>
            <a:ext cx="8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Exo 2"/>
                <a:ea typeface="Exo 2"/>
                <a:cs typeface="Exo 2"/>
                <a:sym typeface="Exo 2"/>
              </a:rPr>
              <a:t>API Stub</a:t>
            </a:r>
            <a:endParaRPr i="1"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2935450" y="2890250"/>
            <a:ext cx="142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Exo 2"/>
                <a:ea typeface="Exo 2"/>
                <a:cs typeface="Exo 2"/>
                <a:sym typeface="Exo 2"/>
              </a:rPr>
              <a:t>Implementation</a:t>
            </a:r>
            <a:endParaRPr i="1"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5812531" y="3554350"/>
            <a:ext cx="1827300" cy="956700"/>
          </a:xfrm>
          <a:prstGeom prst="roundRect">
            <a:avLst>
              <a:gd fmla="val 12781" name="adj"/>
            </a:avLst>
          </a:prstGeom>
          <a:solidFill>
            <a:srgbClr val="2A186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Backend Service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5698775" y="3419000"/>
            <a:ext cx="1827300" cy="956700"/>
          </a:xfrm>
          <a:prstGeom prst="roundRect">
            <a:avLst>
              <a:gd fmla="val 12781" name="adj"/>
            </a:avLst>
          </a:prstGeom>
          <a:solidFill>
            <a:srgbClr val="2A186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Backend Service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5556225" y="3276450"/>
            <a:ext cx="1827300" cy="956700"/>
          </a:xfrm>
          <a:prstGeom prst="roundRect">
            <a:avLst>
              <a:gd fmla="val 12781" name="adj"/>
            </a:avLst>
          </a:prstGeom>
          <a:solidFill>
            <a:srgbClr val="2A186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Backend Service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09" name="Google Shape;309;p40"/>
          <p:cNvCxnSpPr>
            <a:stCxn id="302" idx="0"/>
            <a:endCxn id="303" idx="2"/>
          </p:cNvCxnSpPr>
          <p:nvPr/>
        </p:nvCxnSpPr>
        <p:spPr>
          <a:xfrm rot="10800000">
            <a:off x="2488300" y="2400350"/>
            <a:ext cx="0" cy="48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0"/>
          <p:cNvCxnSpPr/>
          <p:nvPr/>
        </p:nvCxnSpPr>
        <p:spPr>
          <a:xfrm>
            <a:off x="4488825" y="3754800"/>
            <a:ext cx="92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0"/>
          <p:cNvSpPr/>
          <p:nvPr/>
        </p:nvSpPr>
        <p:spPr>
          <a:xfrm>
            <a:off x="5075275" y="621075"/>
            <a:ext cx="3301800" cy="2071800"/>
          </a:xfrm>
          <a:prstGeom prst="wedgeRectCallout">
            <a:avLst>
              <a:gd fmla="val -13074" name="adj1"/>
              <a:gd fmla="val 74883" name="adj2"/>
            </a:avLst>
          </a:prstGeom>
          <a:solidFill>
            <a:srgbClr val="000000">
              <a:alpha val="3929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Examples: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b="1"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RDS</a:t>
            </a: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PostgreSQL, MariaDB, …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b="1"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ElastiCache</a:t>
            </a: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Redis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b="1"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MSK</a:t>
            </a: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Kafka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b="1"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MQ</a:t>
            </a: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ActiveMQ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b="1"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OpenSearch: </a:t>
            </a: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OpenSearch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xo 2"/>
              <a:buChar char="●"/>
            </a:pPr>
            <a:r>
              <a:rPr lang="en-GB" sz="1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  <a:endParaRPr sz="15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2488300" y="2445213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implements</a:t>
            </a:r>
            <a:endParaRPr i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4513013" y="3139200"/>
            <a:ext cx="10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uses or</a:t>
            </a:r>
            <a:br>
              <a:rPr i="1"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i="1"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provides</a:t>
            </a:r>
            <a:endParaRPr i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4683175" y="1004625"/>
            <a:ext cx="4086000" cy="1582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ActiveMQPackage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(Package):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8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"ActiveMQ"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"5.16.6"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get_versions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List[str]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"5.16.6"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_get_installer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version: </a:t>
            </a:r>
            <a:r>
              <a:rPr lang="en-GB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GB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PackageInstaller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ActiveMQPackageInstaller(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"active-mq"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version)</a:t>
            </a:r>
            <a:b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311700" y="2060375"/>
            <a:ext cx="8520600" cy="13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AWS container tools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/>
          <p:nvPr/>
        </p:nvSpPr>
        <p:spPr>
          <a:xfrm>
            <a:off x="2257050" y="1239875"/>
            <a:ext cx="2450100" cy="2301300"/>
          </a:xfrm>
          <a:prstGeom prst="roundRect">
            <a:avLst>
              <a:gd fmla="val 2271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2504675" y="2129325"/>
            <a:ext cx="2027100" cy="1130700"/>
          </a:xfrm>
          <a:prstGeom prst="roundRect">
            <a:avLst>
              <a:gd fmla="val 5088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Lambda</a:t>
            </a:r>
            <a:br>
              <a:rPr lang="en-GB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Provider</a:t>
            </a:r>
            <a:endParaRPr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326" name="Google Shape;326;p42"/>
          <p:cNvGrpSpPr/>
          <p:nvPr/>
        </p:nvGrpSpPr>
        <p:grpSpPr>
          <a:xfrm>
            <a:off x="3378800" y="2334461"/>
            <a:ext cx="1031500" cy="809882"/>
            <a:chOff x="3378800" y="2334461"/>
            <a:chExt cx="1031500" cy="809882"/>
          </a:xfrm>
        </p:grpSpPr>
        <p:sp>
          <p:nvSpPr>
            <p:cNvPr id="327" name="Google Shape;327;p42"/>
            <p:cNvSpPr/>
            <p:nvPr/>
          </p:nvSpPr>
          <p:spPr>
            <a:xfrm>
              <a:off x="3378800" y="2539843"/>
              <a:ext cx="819300" cy="604500"/>
            </a:xfrm>
            <a:prstGeom prst="roundRect">
              <a:avLst>
                <a:gd fmla="val 5088" name="adj"/>
              </a:avLst>
            </a:prstGeom>
            <a:solidFill>
              <a:srgbClr val="2A1864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3469379" y="2462359"/>
              <a:ext cx="819300" cy="604500"/>
            </a:xfrm>
            <a:prstGeom prst="roundRect">
              <a:avLst>
                <a:gd fmla="val 5088" name="adj"/>
              </a:avLst>
            </a:prstGeom>
            <a:solidFill>
              <a:srgbClr val="2A1864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3552626" y="2392000"/>
              <a:ext cx="819300" cy="604500"/>
            </a:xfrm>
            <a:prstGeom prst="roundRect">
              <a:avLst>
                <a:gd fmla="val 5088" name="adj"/>
              </a:avLst>
            </a:prstGeom>
            <a:solidFill>
              <a:srgbClr val="2A1864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42"/>
            <p:cNvSpPr txBox="1"/>
            <p:nvPr/>
          </p:nvSpPr>
          <p:spPr>
            <a:xfrm rot="-1165">
              <a:off x="3525000" y="2334611"/>
              <a:ext cx="88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my-function</a:t>
              </a:r>
              <a:endParaRPr sz="1500"/>
            </a:p>
          </p:txBody>
        </p:sp>
      </p:grpSp>
      <p:sp>
        <p:nvSpPr>
          <p:cNvPr id="331" name="Google Shape;331;p42"/>
          <p:cNvSpPr/>
          <p:nvPr/>
        </p:nvSpPr>
        <p:spPr>
          <a:xfrm>
            <a:off x="4921049" y="2647375"/>
            <a:ext cx="1391400" cy="779100"/>
          </a:xfrm>
          <a:prstGeom prst="roundRect">
            <a:avLst>
              <a:gd fmla="val 5088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5012372" y="2525200"/>
            <a:ext cx="1391400" cy="779100"/>
          </a:xfrm>
          <a:prstGeom prst="roundRect">
            <a:avLst>
              <a:gd fmla="val 5088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Lambda</a:t>
            </a:r>
            <a:endParaRPr/>
          </a:p>
        </p:txBody>
      </p:sp>
      <p:grpSp>
        <p:nvGrpSpPr>
          <p:cNvPr id="334" name="Google Shape;334;p42"/>
          <p:cNvGrpSpPr/>
          <p:nvPr/>
        </p:nvGrpSpPr>
        <p:grpSpPr>
          <a:xfrm>
            <a:off x="6657746" y="217102"/>
            <a:ext cx="2328738" cy="1864323"/>
            <a:chOff x="2259775" y="1765875"/>
            <a:chExt cx="2637900" cy="1957500"/>
          </a:xfrm>
        </p:grpSpPr>
        <p:sp>
          <p:nvSpPr>
            <p:cNvPr id="335" name="Google Shape;335;p42"/>
            <p:cNvSpPr/>
            <p:nvPr/>
          </p:nvSpPr>
          <p:spPr>
            <a:xfrm>
              <a:off x="2259775" y="1765875"/>
              <a:ext cx="2637900" cy="1957500"/>
            </a:xfrm>
            <a:prstGeom prst="roundRect">
              <a:avLst>
                <a:gd fmla="val 3181" name="adj"/>
              </a:avLst>
            </a:prstGeom>
            <a:solidFill>
              <a:srgbClr val="2D333B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336" name="Google Shape;33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425" y="1829300"/>
              <a:ext cx="2482926" cy="1827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5475" y="1921175"/>
              <a:ext cx="359875" cy="215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2"/>
            <p:cNvSpPr/>
            <p:nvPr/>
          </p:nvSpPr>
          <p:spPr>
            <a:xfrm>
              <a:off x="3273525" y="3494250"/>
              <a:ext cx="1232700" cy="162300"/>
            </a:xfrm>
            <a:prstGeom prst="rect">
              <a:avLst/>
            </a:prstGeom>
            <a:solidFill>
              <a:srgbClr val="2D33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42"/>
          <p:cNvSpPr/>
          <p:nvPr/>
        </p:nvSpPr>
        <p:spPr>
          <a:xfrm>
            <a:off x="2257050" y="4166450"/>
            <a:ext cx="4248300" cy="435000"/>
          </a:xfrm>
          <a:prstGeom prst="roundRect">
            <a:avLst>
              <a:gd fmla="val 10483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/var/run/docker.sock</a:t>
            </a:r>
            <a:endParaRPr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0" name="Google Shape;340;p42"/>
          <p:cNvSpPr/>
          <p:nvPr/>
        </p:nvSpPr>
        <p:spPr>
          <a:xfrm rot="10800000">
            <a:off x="3378788" y="3309800"/>
            <a:ext cx="274800" cy="806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5620675" y="3214975"/>
            <a:ext cx="274800" cy="893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5113985" y="2392000"/>
            <a:ext cx="1391400" cy="779100"/>
          </a:xfrm>
          <a:prstGeom prst="roundRect">
            <a:avLst>
              <a:gd fmla="val 5088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43" name="Google Shape;343;p42"/>
          <p:cNvCxnSpPr>
            <a:stCxn id="335" idx="1"/>
            <a:endCxn id="344" idx="0"/>
          </p:cNvCxnSpPr>
          <p:nvPr/>
        </p:nvCxnSpPr>
        <p:spPr>
          <a:xfrm flipH="1">
            <a:off x="5493446" y="1149264"/>
            <a:ext cx="1164300" cy="145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44" name="Google Shape;344;p42"/>
          <p:cNvSpPr/>
          <p:nvPr/>
        </p:nvSpPr>
        <p:spPr>
          <a:xfrm>
            <a:off x="5252850" y="2606950"/>
            <a:ext cx="481200" cy="274200"/>
          </a:xfrm>
          <a:prstGeom prst="roundRect">
            <a:avLst>
              <a:gd fmla="val 5088" name="adj"/>
            </a:avLst>
          </a:prstGeom>
          <a:solidFill>
            <a:srgbClr val="2D33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RIE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45" name="Google Shape;345;p42"/>
          <p:cNvCxnSpPr>
            <a:stCxn id="344" idx="3"/>
          </p:cNvCxnSpPr>
          <p:nvPr/>
        </p:nvCxnSpPr>
        <p:spPr>
          <a:xfrm>
            <a:off x="5734050" y="2744050"/>
            <a:ext cx="2727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775" y="1067448"/>
            <a:ext cx="346999" cy="25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42"/>
          <p:cNvCxnSpPr>
            <a:stCxn id="348" idx="3"/>
            <a:endCxn id="344" idx="1"/>
          </p:cNvCxnSpPr>
          <p:nvPr/>
        </p:nvCxnSpPr>
        <p:spPr>
          <a:xfrm>
            <a:off x="4258654" y="2740677"/>
            <a:ext cx="994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49" name="Google Shape;349;p42"/>
          <p:cNvPicPr preferRelativeResize="0"/>
          <p:nvPr/>
        </p:nvPicPr>
        <p:blipFill rotWithShape="1">
          <a:blip r:embed="rId6">
            <a:alphaModFix/>
          </a:blip>
          <a:srcRect b="0" l="0" r="74042" t="0"/>
          <a:stretch/>
        </p:blipFill>
        <p:spPr>
          <a:xfrm>
            <a:off x="2342550" y="1318188"/>
            <a:ext cx="372902" cy="367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7450" y="2259700"/>
            <a:ext cx="318249" cy="2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5999550" y="2606950"/>
            <a:ext cx="372900" cy="274200"/>
          </a:xfrm>
          <a:prstGeom prst="roundRect">
            <a:avLst>
              <a:gd fmla="val 5088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2566" y="2635980"/>
            <a:ext cx="206868" cy="216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42"/>
          <p:cNvGrpSpPr/>
          <p:nvPr/>
        </p:nvGrpSpPr>
        <p:grpSpPr>
          <a:xfrm>
            <a:off x="6664380" y="3144347"/>
            <a:ext cx="2328789" cy="1587329"/>
            <a:chOff x="6174200" y="2591074"/>
            <a:chExt cx="2197800" cy="1447500"/>
          </a:xfrm>
        </p:grpSpPr>
        <p:sp>
          <p:nvSpPr>
            <p:cNvPr id="354" name="Google Shape;354;p42"/>
            <p:cNvSpPr/>
            <p:nvPr/>
          </p:nvSpPr>
          <p:spPr>
            <a:xfrm>
              <a:off x="8012426" y="3736450"/>
              <a:ext cx="207000" cy="138000"/>
            </a:xfrm>
            <a:prstGeom prst="rect">
              <a:avLst/>
            </a:prstGeom>
            <a:solidFill>
              <a:srgbClr val="2D33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6174200" y="2591074"/>
              <a:ext cx="2197800" cy="1447500"/>
            </a:xfrm>
            <a:prstGeom prst="roundRect">
              <a:avLst>
                <a:gd fmla="val 3181" name="adj"/>
              </a:avLst>
            </a:prstGeom>
            <a:solidFill>
              <a:srgbClr val="2D333B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356" name="Google Shape;356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41100" y="2671225"/>
              <a:ext cx="2047200" cy="120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5332" y="2723245"/>
              <a:ext cx="299848" cy="1832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42"/>
          <p:cNvSpPr txBox="1"/>
          <p:nvPr/>
        </p:nvSpPr>
        <p:spPr>
          <a:xfrm>
            <a:off x="5141200" y="2848075"/>
            <a:ext cx="13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lambda/python:3.10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9" name="Google Shape;359;p42"/>
          <p:cNvCxnSpPr>
            <a:endCxn id="358" idx="3"/>
          </p:cNvCxnSpPr>
          <p:nvPr/>
        </p:nvCxnSpPr>
        <p:spPr>
          <a:xfrm rot="10800000">
            <a:off x="6523600" y="3017425"/>
            <a:ext cx="218100" cy="17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60" name="Google Shape;360;p42"/>
          <p:cNvSpPr txBox="1"/>
          <p:nvPr/>
        </p:nvSpPr>
        <p:spPr>
          <a:xfrm>
            <a:off x="69875" y="1846025"/>
            <a:ext cx="2102700" cy="482400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awslocal lambda invoke \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--function-name my-function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1" name="Google Shape;361;p42"/>
          <p:cNvCxnSpPr>
            <a:stCxn id="360" idx="2"/>
            <a:endCxn id="325" idx="1"/>
          </p:cNvCxnSpPr>
          <p:nvPr/>
        </p:nvCxnSpPr>
        <p:spPr>
          <a:xfrm flipH="1" rot="-5400000">
            <a:off x="1629875" y="1819775"/>
            <a:ext cx="366300" cy="1383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2"/>
          <p:cNvSpPr/>
          <p:nvPr/>
        </p:nvSpPr>
        <p:spPr>
          <a:xfrm>
            <a:off x="3665854" y="2603577"/>
            <a:ext cx="592800" cy="274200"/>
          </a:xfrm>
          <a:prstGeom prst="roundRect">
            <a:avLst>
              <a:gd fmla="val 5088" name="adj"/>
            </a:avLst>
          </a:prstGeom>
          <a:solidFill>
            <a:srgbClr val="2D333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Proxy</a:t>
            </a:r>
            <a:endParaRPr sz="9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2947475" y="1407425"/>
            <a:ext cx="1584300" cy="362400"/>
          </a:xfrm>
          <a:prstGeom prst="roundRect">
            <a:avLst>
              <a:gd fmla="val 5088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S3 Provider</a:t>
            </a:r>
            <a:endParaRPr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3" name="Google Shape;363;p42"/>
          <p:cNvCxnSpPr>
            <a:stCxn id="362" idx="2"/>
          </p:cNvCxnSpPr>
          <p:nvPr/>
        </p:nvCxnSpPr>
        <p:spPr>
          <a:xfrm>
            <a:off x="3739625" y="1769825"/>
            <a:ext cx="0" cy="3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4" name="Google Shape;364;p42"/>
          <p:cNvSpPr txBox="1"/>
          <p:nvPr/>
        </p:nvSpPr>
        <p:spPr>
          <a:xfrm>
            <a:off x="192100" y="2714425"/>
            <a:ext cx="202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POST /functions/</a:t>
            </a:r>
            <a:b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my-function/invoke</a:t>
            </a:r>
            <a:endParaRPr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311700" y="1916200"/>
            <a:ext cx="8520600" cy="13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LocalStack’s Web Application Framework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1635750"/>
            <a:ext cx="8520600" cy="17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/>
              <a:t>LocalStack is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an AWS emulator</a:t>
            </a:r>
            <a:br>
              <a:rPr lang="en-GB"/>
            </a:b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74042" t="0"/>
          <a:stretch/>
        </p:blipFill>
        <p:spPr>
          <a:xfrm>
            <a:off x="2957275" y="1758575"/>
            <a:ext cx="494552" cy="4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263" y="3113699"/>
            <a:ext cx="6517476" cy="20183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519" y="2993901"/>
            <a:ext cx="424448" cy="41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2661675" y="273350"/>
            <a:ext cx="6129000" cy="4639800"/>
          </a:xfrm>
          <a:prstGeom prst="roundRect">
            <a:avLst>
              <a:gd fmla="val 2479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LocalStack Framework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6617937" y="2544694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4C113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Exception</a:t>
            </a:r>
            <a:b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3867269" y="417015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274E1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Request</a:t>
            </a:r>
            <a:b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3791069" y="409395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274E1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Request</a:t>
            </a:r>
            <a:b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387125" y="273350"/>
            <a:ext cx="2114100" cy="2052600"/>
          </a:xfrm>
          <a:prstGeom prst="roundRect">
            <a:avLst>
              <a:gd fmla="val 3936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ASGI/WSGI Bridge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511252" y="1051225"/>
            <a:ext cx="984900" cy="849900"/>
          </a:xfrm>
          <a:prstGeom prst="roundRect">
            <a:avLst>
              <a:gd fmla="val 6957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HTTP 2 Server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0" name="Google Shape;380;p44"/>
          <p:cNvSpPr/>
          <p:nvPr/>
        </p:nvSpPr>
        <p:spPr>
          <a:xfrm>
            <a:off x="1931025" y="1051225"/>
            <a:ext cx="984900" cy="849900"/>
          </a:xfrm>
          <a:prstGeom prst="roundRect">
            <a:avLst>
              <a:gd fmla="val 6957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ASGI</a:t>
            </a:r>
            <a:b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Adapter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81" name="Google Shape;381;p44"/>
          <p:cNvCxnSpPr>
            <a:stCxn id="379" idx="3"/>
            <a:endCxn id="380" idx="1"/>
          </p:cNvCxnSpPr>
          <p:nvPr/>
        </p:nvCxnSpPr>
        <p:spPr>
          <a:xfrm>
            <a:off x="1496152" y="1476175"/>
            <a:ext cx="43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2" name="Google Shape;382;p44"/>
          <p:cNvSpPr/>
          <p:nvPr/>
        </p:nvSpPr>
        <p:spPr>
          <a:xfrm>
            <a:off x="4379455" y="1145400"/>
            <a:ext cx="1532400" cy="661500"/>
          </a:xfrm>
          <a:prstGeom prst="roundRect">
            <a:avLst>
              <a:gd fmla="val 6957" name="adj"/>
            </a:avLst>
          </a:prstGeom>
          <a:solidFill>
            <a:srgbClr val="2A186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Gateway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4379450" y="2326025"/>
            <a:ext cx="1532400" cy="750000"/>
          </a:xfrm>
          <a:prstGeom prst="roundRect">
            <a:avLst>
              <a:gd fmla="val 6957" name="adj"/>
            </a:avLst>
          </a:prstGeom>
          <a:solidFill>
            <a:srgbClr val="1155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HandlerChain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3714869" y="401775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274E1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Request</a:t>
            </a:r>
            <a:b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5691544" y="413550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351C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Request</a:t>
            </a:r>
            <a:b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5615344" y="405930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351C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Request</a:t>
            </a:r>
            <a:b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5539144" y="3983100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351C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Response</a:t>
            </a:r>
            <a:b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6505769" y="2432525"/>
            <a:ext cx="1232100" cy="537000"/>
          </a:xfrm>
          <a:prstGeom prst="roundRect">
            <a:avLst>
              <a:gd fmla="val 6957" name="adj"/>
            </a:avLst>
          </a:prstGeom>
          <a:solidFill>
            <a:srgbClr val="4C113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Exception</a:t>
            </a:r>
            <a:b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3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Handler</a:t>
            </a:r>
            <a:endParaRPr sz="13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89" name="Google Shape;389;p44"/>
          <p:cNvCxnSpPr>
            <a:endCxn id="383" idx="1"/>
          </p:cNvCxnSpPr>
          <p:nvPr/>
        </p:nvCxnSpPr>
        <p:spPr>
          <a:xfrm rot="-5400000">
            <a:off x="3580100" y="3214775"/>
            <a:ext cx="1313100" cy="285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4"/>
          <p:cNvCxnSpPr>
            <a:stCxn id="382" idx="2"/>
            <a:endCxn id="383" idx="0"/>
          </p:cNvCxnSpPr>
          <p:nvPr/>
        </p:nvCxnSpPr>
        <p:spPr>
          <a:xfrm flipH="1" rot="-5400000">
            <a:off x="4886455" y="2066100"/>
            <a:ext cx="5190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44"/>
          <p:cNvSpPr txBox="1"/>
          <p:nvPr/>
        </p:nvSpPr>
        <p:spPr>
          <a:xfrm>
            <a:off x="5244525" y="1889475"/>
            <a:ext cx="3398100" cy="354000"/>
          </a:xfrm>
          <a:prstGeom prst="rect">
            <a:avLst/>
          </a:prstGeom>
          <a:solidFill>
            <a:srgbClr val="2A186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chain.handle(RequestContext, Response)</a:t>
            </a:r>
            <a:endParaRPr i="1"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2" name="Google Shape;392;p44"/>
          <p:cNvCxnSpPr/>
          <p:nvPr/>
        </p:nvCxnSpPr>
        <p:spPr>
          <a:xfrm>
            <a:off x="4609825" y="3086100"/>
            <a:ext cx="0" cy="87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4"/>
          <p:cNvCxnSpPr/>
          <p:nvPr/>
        </p:nvCxnSpPr>
        <p:spPr>
          <a:xfrm>
            <a:off x="5694200" y="3093300"/>
            <a:ext cx="0" cy="86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4"/>
          <p:cNvSpPr txBox="1"/>
          <p:nvPr/>
        </p:nvSpPr>
        <p:spPr>
          <a:xfrm>
            <a:off x="2772500" y="3076875"/>
            <a:ext cx="146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chain.stop()</a:t>
            </a:r>
            <a:br>
              <a:rPr i="1" lang="en-GB" sz="10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-GB" sz="10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chain.throw(..)</a:t>
            </a:r>
            <a:endParaRPr i="1" sz="10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5" name="Google Shape;395;p44"/>
          <p:cNvCxnSpPr>
            <a:stCxn id="380" idx="3"/>
            <a:endCxn id="382" idx="1"/>
          </p:cNvCxnSpPr>
          <p:nvPr/>
        </p:nvCxnSpPr>
        <p:spPr>
          <a:xfrm>
            <a:off x="2915925" y="1476175"/>
            <a:ext cx="146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" y="1525226"/>
            <a:ext cx="192144" cy="4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3247038" y="747400"/>
            <a:ext cx="854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br>
              <a:rPr i="1" lang="en-GB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-GB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i="1"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 rotWithShape="1">
          <a:blip r:embed="rId4">
            <a:alphaModFix/>
          </a:blip>
          <a:srcRect b="0" l="0" r="70065" t="0"/>
          <a:stretch/>
        </p:blipFill>
        <p:spPr>
          <a:xfrm>
            <a:off x="3480900" y="1296100"/>
            <a:ext cx="386376" cy="37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4"/>
          <p:cNvCxnSpPr>
            <a:stCxn id="383" idx="3"/>
            <a:endCxn id="388" idx="1"/>
          </p:cNvCxnSpPr>
          <p:nvPr/>
        </p:nvCxnSpPr>
        <p:spPr>
          <a:xfrm>
            <a:off x="5911850" y="2701025"/>
            <a:ext cx="59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44"/>
          <p:cNvSpPr txBox="1"/>
          <p:nvPr/>
        </p:nvSpPr>
        <p:spPr>
          <a:xfrm>
            <a:off x="148031" y="2701025"/>
            <a:ext cx="1707900" cy="800400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Authorization: …</a:t>
            </a:r>
            <a:b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?Action=ListQueues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1" name="Google Shape;401;p44"/>
          <p:cNvCxnSpPr>
            <a:stCxn id="400" idx="0"/>
            <a:endCxn id="379" idx="2"/>
          </p:cNvCxnSpPr>
          <p:nvPr/>
        </p:nvCxnSpPr>
        <p:spPr>
          <a:xfrm flipH="1" rot="10800000">
            <a:off x="1001981" y="1901225"/>
            <a:ext cx="1800" cy="79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2" name="Google Shape;402;p44"/>
          <p:cNvGrpSpPr/>
          <p:nvPr/>
        </p:nvGrpSpPr>
        <p:grpSpPr>
          <a:xfrm>
            <a:off x="4951224" y="3153075"/>
            <a:ext cx="3494299" cy="689056"/>
            <a:chOff x="4951219" y="3153063"/>
            <a:chExt cx="3292781" cy="689056"/>
          </a:xfrm>
        </p:grpSpPr>
        <p:sp>
          <p:nvSpPr>
            <p:cNvPr id="403" name="Google Shape;403;p44"/>
            <p:cNvSpPr txBox="1"/>
            <p:nvPr/>
          </p:nvSpPr>
          <p:spPr>
            <a:xfrm>
              <a:off x="4952700" y="3153063"/>
              <a:ext cx="3291300" cy="548700"/>
            </a:xfrm>
            <a:prstGeom prst="rect">
              <a:avLst/>
            </a:prstGeom>
            <a:solidFill>
              <a:srgbClr val="2A186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rgbClr val="EFEF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handler.call(</a:t>
              </a:r>
              <a:br>
                <a:rPr i="1" lang="en-GB" sz="1100">
                  <a:solidFill>
                    <a:srgbClr val="EFEFE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i="1" lang="en-GB" sz="1100">
                  <a:solidFill>
                    <a:srgbClr val="EFEF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HandlerChain,RequestContext,Response</a:t>
              </a:r>
              <a:endParaRPr i="1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4" name="Google Shape;404;p44"/>
            <p:cNvSpPr txBox="1"/>
            <p:nvPr/>
          </p:nvSpPr>
          <p:spPr>
            <a:xfrm>
              <a:off x="4951219" y="3488119"/>
              <a:ext cx="337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rgbClr val="EFEF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i="1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05" name="Google Shape;405;p44"/>
          <p:cNvSpPr txBox="1"/>
          <p:nvPr/>
        </p:nvSpPr>
        <p:spPr>
          <a:xfrm>
            <a:off x="6084550" y="793425"/>
            <a:ext cx="3273000" cy="1046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request: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Optional[ServiceModel]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operation: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Optional[OperationModel]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...</a:t>
            </a:r>
            <a:endParaRPr sz="6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/>
        </p:nvSpPr>
        <p:spPr>
          <a:xfrm>
            <a:off x="979275" y="51450"/>
            <a:ext cx="6811500" cy="1893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ServiceNameParser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(Handler):</a:t>
            </a:r>
            <a:endParaRPr i="1" sz="9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__call__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chain: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HandlerChain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context: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response: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service = determine_aws_service_name(context.request)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not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9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context.service =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.get_service_model(service)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get_service_model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service: </a:t>
            </a:r>
            <a:r>
              <a:rPr lang="en-GB" sz="9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ServiceModel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load_service(service)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979275" y="2352800"/>
            <a:ext cx="6811500" cy="3509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ServiceRequestParser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(Handler):</a:t>
            </a:r>
            <a:endParaRPr i="1" sz="9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parsers: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Dict[str, RequestParser]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.parsers = </a:t>
            </a:r>
            <a:r>
              <a:rPr lang="en-GB" sz="9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__call__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chain: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HandlerChain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context: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response: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not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context.service: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LOG.debug(</a:t>
            </a:r>
            <a:r>
              <a:rPr lang="en-GB" sz="9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 service set in context, skipping request parsing"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9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return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.parse_and_enrich(context)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9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get_parser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service: </a:t>
            </a:r>
            <a:r>
              <a:rPr lang="en-GB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ServiceModel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name = service.service_name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.parsers: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.parsers[name]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.parsers[name] = create_parser(service)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9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.parsers[name]</a:t>
            </a:r>
            <a:b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9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p45"/>
          <p:cNvSpPr/>
          <p:nvPr/>
        </p:nvSpPr>
        <p:spPr>
          <a:xfrm>
            <a:off x="4219725" y="1995475"/>
            <a:ext cx="200700" cy="317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00" y="33125"/>
            <a:ext cx="3865225" cy="49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/>
        </p:nvSpPr>
        <p:spPr>
          <a:xfrm>
            <a:off x="191375" y="228325"/>
            <a:ext cx="4152600" cy="5620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LocalstackAwsGateway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(Gateway):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7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service_manager: </a:t>
            </a:r>
            <a:r>
              <a:rPr lang="en-GB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ServiceManager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7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.service_manager =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service_manager </a:t>
            </a: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ServicePluginManager()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.service_request_router = ServiceRequestRouter()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lazy-loads services into the router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load_service = ServiceLoader()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the main request handler chain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.request_handlers.extend(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[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handlers.push_request_context,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handlers.preprocess_request,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handlers.parse_service_name,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handlers.enforce_cors,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handlers.content_decoder,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handlers.serve_localstack_resources,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handlers.serve_default_listeners,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handlers.serve_edge_router_rules,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start aws handler chain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handlers.inject_auth_header_if_missing,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handlers.add_region_from_header,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handlers.add_account_id,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handlers.add_internal_request_params,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handlers.parse_service_request,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handlers.serve_custom_service_request_handlers,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load_service,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.service_request_router,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# if the chain is still running,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 an empty response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EmptyResponseHandler(</a:t>
            </a:r>
            <a:r>
              <a:rPr lang="en-GB" sz="7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700">
                <a:solidFill>
                  <a:srgbClr val="8A82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b'</a:t>
            </a:r>
            <a:r>
              <a:rPr lang="en-GB" sz="700">
                <a:solidFill>
                  <a:srgbClr val="8A82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{"message": "Not Found"}</a:t>
            </a:r>
            <a:r>
              <a:rPr lang="en-GB" sz="700">
                <a:solidFill>
                  <a:srgbClr val="8A82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]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exception handlers in the chain</a:t>
            </a:r>
            <a:endParaRPr i="1" sz="7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.exception_handlers.extend(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[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handlers.log_exception,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handlers.handle_service_exception,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handlers.handle_internal_failure,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]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7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7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...</a:t>
            </a:r>
            <a:endParaRPr sz="7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/>
        </p:nvSpPr>
        <p:spPr>
          <a:xfrm>
            <a:off x="316550" y="286050"/>
            <a:ext cx="6546300" cy="22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2A186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HandlerToListenerAdapter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(ProxyListener):</a:t>
            </a:r>
            <a:b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chain: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HandlerChain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forward_request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method, path, data, headers):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context = RequestContext()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context.request = create_request_from_parts(method, path, data, headers)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response = Response()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.chain.handle(context, response)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1323650" y="978375"/>
            <a:ext cx="7589400" cy="4233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57163" rotWithShape="0" algn="bl" dir="1062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ListenerToHandlerAdapter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(Handler):</a:t>
            </a:r>
            <a:b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listener: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ProxyListener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00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__call__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chain: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HandlerChain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context: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RequestContext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response: </a:t>
            </a:r>
            <a:r>
              <a:rPr lang="en-GB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request = context.request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result = </a:t>
            </a:r>
            <a:r>
              <a:rPr lang="en-GB" sz="100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.listener.forward_request(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=request.method,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=request.full_path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request.query_string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request.path,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restore_payload(request)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=request.headers,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(result) == </a:t>
            </a:r>
            <a:r>
              <a:rPr lang="en-GB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chain.respond(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status_code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=result)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10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if </a:t>
            </a:r>
            <a:r>
              <a:rPr lang="en-GB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isinstance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(result, ...)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-GB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...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raise </a:t>
            </a:r>
            <a:r>
              <a:rPr lang="en-GB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ValueError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</a:t>
            </a:r>
            <a:r>
              <a:rPr lang="en-GB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"cannot create response for result </a:t>
            </a:r>
            <a:r>
              <a:rPr lang="en-GB" sz="1000"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{result}</a:t>
            </a:r>
            <a:r>
              <a:rPr lang="en-GB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14" y="0"/>
            <a:ext cx="68617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title"/>
          </p:nvPr>
        </p:nvSpPr>
        <p:spPr>
          <a:xfrm>
            <a:off x="311700" y="1916200"/>
            <a:ext cx="8520600" cy="13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Pluggability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4449425" y="345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 rotWithShape="1">
          <a:blip r:embed="rId3">
            <a:alphaModFix/>
          </a:blip>
          <a:srcRect b="19306" l="2179" r="3490" t="4199"/>
          <a:stretch/>
        </p:blipFill>
        <p:spPr>
          <a:xfrm>
            <a:off x="162550" y="167900"/>
            <a:ext cx="3809149" cy="549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1" name="Google Shape;441;p50"/>
          <p:cNvSpPr txBox="1"/>
          <p:nvPr>
            <p:ph idx="1" type="body"/>
          </p:nvPr>
        </p:nvSpPr>
        <p:spPr>
          <a:xfrm>
            <a:off x="4359500" y="1603625"/>
            <a:ext cx="44727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Took 5+ seconds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No way to discover unknown packages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… all the other obvious problems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/>
          <p:nvPr/>
        </p:nvSpPr>
        <p:spPr>
          <a:xfrm>
            <a:off x="2298513" y="1774838"/>
            <a:ext cx="1156800" cy="695400"/>
          </a:xfrm>
          <a:prstGeom prst="cube">
            <a:avLst>
              <a:gd fmla="val 1258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xo 2"/>
                <a:ea typeface="Exo 2"/>
                <a:cs typeface="Exo 2"/>
                <a:sym typeface="Exo 2"/>
              </a:rPr>
              <a:t>extensions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2367519" y="1665600"/>
            <a:ext cx="1156800" cy="695400"/>
          </a:xfrm>
          <a:prstGeom prst="cube">
            <a:avLst>
              <a:gd fmla="val 1258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xo 2"/>
                <a:ea typeface="Exo 2"/>
                <a:cs typeface="Exo 2"/>
                <a:sym typeface="Exo 2"/>
              </a:rPr>
              <a:t>extensions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48" name="Google Shape;448;p51"/>
          <p:cNvGrpSpPr/>
          <p:nvPr/>
        </p:nvGrpSpPr>
        <p:grpSpPr>
          <a:xfrm>
            <a:off x="227650" y="2966673"/>
            <a:ext cx="3454975" cy="1678377"/>
            <a:chOff x="725823" y="940904"/>
            <a:chExt cx="3851700" cy="1871100"/>
          </a:xfrm>
        </p:grpSpPr>
        <p:sp>
          <p:nvSpPr>
            <p:cNvPr id="449" name="Google Shape;449;p51"/>
            <p:cNvSpPr/>
            <p:nvPr/>
          </p:nvSpPr>
          <p:spPr>
            <a:xfrm>
              <a:off x="725823" y="940904"/>
              <a:ext cx="3851700" cy="1871100"/>
            </a:xfrm>
            <a:prstGeom prst="roundRect">
              <a:avLst>
                <a:gd fmla="val 2065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54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0" name="Google Shape;450;p51"/>
            <p:cNvPicPr preferRelativeResize="0"/>
            <p:nvPr/>
          </p:nvPicPr>
          <p:blipFill rotWithShape="1">
            <a:blip r:embed="rId3">
              <a:alphaModFix/>
            </a:blip>
            <a:srcRect b="28918" l="0" r="0" t="7101"/>
            <a:stretch/>
          </p:blipFill>
          <p:spPr>
            <a:xfrm>
              <a:off x="840734" y="1088148"/>
              <a:ext cx="3621880" cy="15834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51"/>
          <p:cNvSpPr/>
          <p:nvPr/>
        </p:nvSpPr>
        <p:spPr>
          <a:xfrm>
            <a:off x="227650" y="626121"/>
            <a:ext cx="1436700" cy="11295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Exo 2"/>
                <a:ea typeface="Exo 2"/>
                <a:cs typeface="Exo 2"/>
                <a:sym typeface="Exo 2"/>
              </a:rPr>
              <a:t>l</a:t>
            </a:r>
            <a:r>
              <a:rPr lang="en-GB">
                <a:latin typeface="Exo 2"/>
                <a:ea typeface="Exo 2"/>
                <a:cs typeface="Exo 2"/>
                <a:sym typeface="Exo 2"/>
              </a:rPr>
              <a:t>ocalstack</a:t>
            </a:r>
            <a:br>
              <a:rPr lang="en-GB">
                <a:latin typeface="Exo 2"/>
                <a:ea typeface="Exo 2"/>
                <a:cs typeface="Exo 2"/>
                <a:sym typeface="Exo 2"/>
              </a:rPr>
            </a:br>
            <a:r>
              <a:rPr lang="en-GB">
                <a:latin typeface="Exo 2"/>
                <a:ea typeface="Exo 2"/>
                <a:cs typeface="Exo 2"/>
                <a:sym typeface="Exo 2"/>
              </a:rPr>
              <a:t>core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2" name="Google Shape;452;p51"/>
          <p:cNvSpPr/>
          <p:nvPr/>
        </p:nvSpPr>
        <p:spPr>
          <a:xfrm>
            <a:off x="2490075" y="610100"/>
            <a:ext cx="1156800" cy="718500"/>
          </a:xfrm>
          <a:prstGeom prst="cube">
            <a:avLst>
              <a:gd fmla="val 20814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Exo 2"/>
                <a:ea typeface="Exo 2"/>
                <a:cs typeface="Exo 2"/>
                <a:sym typeface="Exo 2"/>
              </a:rPr>
              <a:t>localstack</a:t>
            </a:r>
            <a:br>
              <a:rPr lang="en-GB" sz="1300">
                <a:latin typeface="Exo 2"/>
                <a:ea typeface="Exo 2"/>
                <a:cs typeface="Exo 2"/>
                <a:sym typeface="Exo 2"/>
              </a:rPr>
            </a:br>
            <a:r>
              <a:rPr lang="en-GB" sz="1300">
                <a:latin typeface="Exo 2"/>
                <a:ea typeface="Exo 2"/>
                <a:cs typeface="Exo 2"/>
                <a:sym typeface="Exo 2"/>
              </a:rPr>
              <a:t>ext</a:t>
            </a:r>
            <a:endParaRPr sz="130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875" y="1446869"/>
            <a:ext cx="240325" cy="2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2433850" y="1549969"/>
            <a:ext cx="1156800" cy="695400"/>
          </a:xfrm>
          <a:prstGeom prst="cube">
            <a:avLst>
              <a:gd fmla="val 12586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Exo 2"/>
                <a:ea typeface="Exo 2"/>
                <a:cs typeface="Exo 2"/>
                <a:sym typeface="Exo 2"/>
              </a:rPr>
              <a:t>extensions</a:t>
            </a:r>
            <a:endParaRPr sz="130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55" name="Google Shape;455;p51"/>
          <p:cNvCxnSpPr>
            <a:stCxn id="452" idx="2"/>
            <a:endCxn id="451" idx="5"/>
          </p:cNvCxnSpPr>
          <p:nvPr/>
        </p:nvCxnSpPr>
        <p:spPr>
          <a:xfrm flipH="1">
            <a:off x="1664475" y="1044124"/>
            <a:ext cx="8256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51"/>
          <p:cNvCxnSpPr/>
          <p:nvPr/>
        </p:nvCxnSpPr>
        <p:spPr>
          <a:xfrm rot="10800000">
            <a:off x="1682025" y="1208675"/>
            <a:ext cx="640200" cy="54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51"/>
          <p:cNvSpPr txBox="1"/>
          <p:nvPr/>
        </p:nvSpPr>
        <p:spPr>
          <a:xfrm>
            <a:off x="4048725" y="167056"/>
            <a:ext cx="4855800" cy="1754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@plugin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"localstack.configurators"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configure_logging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(runtime):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logging.basicConfig(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level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=runtime.config.loglevel)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@plugin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"localstack.configurators"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configure_something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defer imports to here and do something</a:t>
            </a: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4048751" y="3512156"/>
            <a:ext cx="4855800" cy="1400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PluginManager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plugins = PluginManager(</a:t>
            </a:r>
            <a:r>
              <a:rPr lang="en-GB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"localstack.configurators"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 = LocalstackRuntime()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configurator </a:t>
            </a:r>
            <a:r>
              <a:rPr lang="en-GB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plugins.load_all():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configurator(runtime)</a:t>
            </a:r>
            <a:endParaRPr sz="10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4048725" y="2370606"/>
            <a:ext cx="4855800" cy="692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[localstack.configurators]</a:t>
            </a:r>
            <a:endParaRPr sz="1000">
              <a:solidFill>
                <a:schemeClr val="l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configure_logging = localstack.plugins::configure_logging</a:t>
            </a:r>
            <a:br>
              <a:rPr lang="en-GB" sz="1000"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000"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configure_something = localstack.plugins::configure_something</a:t>
            </a:r>
            <a:endParaRPr sz="1000">
              <a:solidFill>
                <a:schemeClr val="lt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4720925" y="1962294"/>
            <a:ext cx="305700" cy="3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1"/>
          <p:cNvSpPr txBox="1"/>
          <p:nvPr/>
        </p:nvSpPr>
        <p:spPr>
          <a:xfrm>
            <a:off x="5026625" y="1938900"/>
            <a:ext cx="11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plux builds 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5054081" y="3086828"/>
            <a:ext cx="35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plux loads entry points as plugins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3" name="Google Shape;463;p51"/>
          <p:cNvSpPr/>
          <p:nvPr/>
        </p:nvSpPr>
        <p:spPr>
          <a:xfrm rot="10800000">
            <a:off x="4720925" y="3079862"/>
            <a:ext cx="305700" cy="3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1"/>
          <p:cNvSpPr txBox="1"/>
          <p:nvPr/>
        </p:nvSpPr>
        <p:spPr>
          <a:xfrm>
            <a:off x="5976650" y="193195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egg-info/entry_points.txt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/>
          <p:nvPr/>
        </p:nvSpPr>
        <p:spPr>
          <a:xfrm>
            <a:off x="452827" y="3576850"/>
            <a:ext cx="3414000" cy="1116300"/>
          </a:xfrm>
          <a:prstGeom prst="roundRect">
            <a:avLst>
              <a:gd fmla="val 6772" name="adj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"/>
          <p:cNvSpPr/>
          <p:nvPr/>
        </p:nvSpPr>
        <p:spPr>
          <a:xfrm>
            <a:off x="2181788" y="3719038"/>
            <a:ext cx="1247725" cy="831925"/>
          </a:xfrm>
          <a:prstGeom prst="flowChartProcess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2"/>
          <p:cNvSpPr/>
          <p:nvPr/>
        </p:nvSpPr>
        <p:spPr>
          <a:xfrm>
            <a:off x="442525" y="496900"/>
            <a:ext cx="3414000" cy="2450700"/>
          </a:xfrm>
          <a:prstGeom prst="roundRect">
            <a:avLst>
              <a:gd fmla="val 2105" name="adj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2509563" y="3943013"/>
            <a:ext cx="744600" cy="53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800"/>
            </a:br>
            <a:endParaRPr sz="800"/>
          </a:p>
        </p:txBody>
      </p:sp>
      <p:sp>
        <p:nvSpPr>
          <p:cNvPr id="473" name="Google Shape;473;p52"/>
          <p:cNvSpPr/>
          <p:nvPr/>
        </p:nvSpPr>
        <p:spPr>
          <a:xfrm>
            <a:off x="1230248" y="1005333"/>
            <a:ext cx="856200" cy="6021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4" name="Google Shape;474;p52"/>
          <p:cNvSpPr/>
          <p:nvPr/>
        </p:nvSpPr>
        <p:spPr>
          <a:xfrm>
            <a:off x="1154048" y="1081533"/>
            <a:ext cx="856200" cy="6021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5" name="Google Shape;475;p52"/>
          <p:cNvSpPr/>
          <p:nvPr/>
        </p:nvSpPr>
        <p:spPr>
          <a:xfrm>
            <a:off x="1077848" y="1157733"/>
            <a:ext cx="856200" cy="6021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Service</a:t>
            </a:r>
            <a:endParaRPr sz="10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Provider</a:t>
            </a:r>
            <a:endParaRPr sz="10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442525" y="3012562"/>
            <a:ext cx="3414000" cy="499200"/>
          </a:xfrm>
          <a:prstGeom prst="roundRect">
            <a:avLst>
              <a:gd fmla="val 11093" name="adj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82" y="604782"/>
            <a:ext cx="1319204" cy="2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4">
            <a:alphaModFix/>
          </a:blip>
          <a:srcRect b="0" l="0" r="63762" t="0"/>
          <a:stretch/>
        </p:blipFill>
        <p:spPr>
          <a:xfrm>
            <a:off x="541598" y="3087888"/>
            <a:ext cx="514351" cy="3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2"/>
          <p:cNvSpPr/>
          <p:nvPr/>
        </p:nvSpPr>
        <p:spPr>
          <a:xfrm>
            <a:off x="1033448" y="2007512"/>
            <a:ext cx="945000" cy="6021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Gateway Router</a:t>
            </a:r>
            <a:endParaRPr sz="10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1254450" y="3119450"/>
            <a:ext cx="514500" cy="2943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Exo"/>
                <a:ea typeface="Exo"/>
                <a:cs typeface="Exo"/>
                <a:sym typeface="Exo"/>
              </a:rPr>
              <a:t>:4566</a:t>
            </a:r>
            <a:endParaRPr sz="9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2504411" y="1151087"/>
            <a:ext cx="945000" cy="6021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Runtime</a:t>
            </a:r>
            <a:br>
              <a:rPr lang="en-GB" sz="1000">
                <a:latin typeface="Exo"/>
                <a:ea typeface="Exo"/>
                <a:cs typeface="Exo"/>
                <a:sym typeface="Exo"/>
              </a:rPr>
            </a:br>
            <a:r>
              <a:rPr lang="en-GB" sz="1000">
                <a:latin typeface="Exo"/>
                <a:ea typeface="Exo"/>
                <a:cs typeface="Exo"/>
                <a:sym typeface="Exo"/>
              </a:rPr>
              <a:t>Hooks</a:t>
            </a:r>
            <a:endParaRPr sz="10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770198" y="3647068"/>
            <a:ext cx="131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AWS</a:t>
            </a:r>
            <a:endParaRPr sz="1000"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Exo"/>
                <a:ea typeface="Exo"/>
                <a:cs typeface="Exo"/>
                <a:sym typeface="Exo"/>
              </a:rPr>
              <a:t>Client</a:t>
            </a:r>
            <a:endParaRPr sz="10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3" name="Google Shape;483;p52"/>
          <p:cNvSpPr/>
          <p:nvPr/>
        </p:nvSpPr>
        <p:spPr>
          <a:xfrm>
            <a:off x="4286575" y="496900"/>
            <a:ext cx="4458900" cy="4229400"/>
          </a:xfrm>
          <a:prstGeom prst="roundRect">
            <a:avLst>
              <a:gd fmla="val 2479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localstack.extensions.api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Extension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MyExtension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(Extension):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name = </a:t>
            </a:r>
            <a:r>
              <a:rPr lang="en-GB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"my-extension"</a:t>
            </a:r>
            <a:endParaRPr sz="10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67D1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100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on_platform_start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run when localstack starts up</a:t>
            </a:r>
            <a:endParaRPr i="1" sz="10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GB" sz="100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on_platform_ready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run when localstack runtime is ready</a:t>
            </a:r>
            <a:endParaRPr i="1" sz="10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GB" sz="100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update_gateway_routes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, router: </a:t>
            </a:r>
            <a:r>
              <a:rPr lang="en-GB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add additional HTTP routes</a:t>
            </a:r>
            <a:endParaRPr i="1" sz="10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GB" sz="100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update_request_handlers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, handlers: </a:t>
            </a:r>
            <a:r>
              <a:rPr lang="en-GB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add AWS request handlers</a:t>
            </a:r>
            <a:endParaRPr i="1" sz="10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   def </a:t>
            </a:r>
            <a:r>
              <a:rPr lang="en-GB" sz="1000">
                <a:solidFill>
                  <a:srgbClr val="00627A"/>
                </a:solidFill>
                <a:latin typeface="Courier New"/>
                <a:ea typeface="Courier New"/>
                <a:cs typeface="Courier New"/>
                <a:sym typeface="Courier New"/>
              </a:rPr>
              <a:t>update_response_handlers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>
                <a:solidFill>
                  <a:srgbClr val="94558D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, handlers: </a:t>
            </a:r>
            <a:r>
              <a:rPr lang="en-GB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# add AWS response handlers</a:t>
            </a:r>
            <a:endParaRPr i="1" sz="1000">
              <a:solidFill>
                <a:srgbClr val="8C8C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8C8C8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000">
                <a:solidFill>
                  <a:srgbClr val="0033B3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sz="1000">
              <a:solidFill>
                <a:srgbClr val="003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33B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84" name="Google Shape;484;p52"/>
          <p:cNvSpPr/>
          <p:nvPr/>
        </p:nvSpPr>
        <p:spPr>
          <a:xfrm>
            <a:off x="1416248" y="2567345"/>
            <a:ext cx="179400" cy="1794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2"/>
          <p:cNvSpPr/>
          <p:nvPr/>
        </p:nvSpPr>
        <p:spPr>
          <a:xfrm>
            <a:off x="3362075" y="1390000"/>
            <a:ext cx="179400" cy="1794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/>
          <p:nvPr/>
        </p:nvSpPr>
        <p:spPr>
          <a:xfrm>
            <a:off x="4404400" y="1556518"/>
            <a:ext cx="179400" cy="1794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/>
          <p:nvPr/>
        </p:nvSpPr>
        <p:spPr>
          <a:xfrm>
            <a:off x="4404400" y="2165520"/>
            <a:ext cx="179400" cy="1794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2"/>
          <p:cNvSpPr/>
          <p:nvPr/>
        </p:nvSpPr>
        <p:spPr>
          <a:xfrm>
            <a:off x="4404400" y="3383523"/>
            <a:ext cx="179400" cy="179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/>
          <p:nvPr/>
        </p:nvSpPr>
        <p:spPr>
          <a:xfrm>
            <a:off x="4404400" y="2774521"/>
            <a:ext cx="179400" cy="1794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/>
          <p:nvPr/>
        </p:nvSpPr>
        <p:spPr>
          <a:xfrm>
            <a:off x="4404411" y="3992525"/>
            <a:ext cx="179400" cy="179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52"/>
          <p:cNvCxnSpPr>
            <a:stCxn id="480" idx="0"/>
            <a:endCxn id="479" idx="2"/>
          </p:cNvCxnSpPr>
          <p:nvPr/>
        </p:nvCxnSpPr>
        <p:spPr>
          <a:xfrm rot="10800000">
            <a:off x="1506000" y="2609750"/>
            <a:ext cx="5700" cy="50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92" name="Google Shape;492;p52"/>
          <p:cNvSpPr/>
          <p:nvPr/>
        </p:nvSpPr>
        <p:spPr>
          <a:xfrm>
            <a:off x="1416250" y="1713538"/>
            <a:ext cx="179400" cy="179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3" name="Google Shape;493;p52"/>
          <p:cNvCxnSpPr>
            <a:stCxn id="479" idx="0"/>
            <a:endCxn id="475" idx="2"/>
          </p:cNvCxnSpPr>
          <p:nvPr/>
        </p:nvCxnSpPr>
        <p:spPr>
          <a:xfrm rot="10800000">
            <a:off x="1505948" y="1759712"/>
            <a:ext cx="0" cy="24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94" name="Google Shape;494;p52"/>
          <p:cNvSpPr/>
          <p:nvPr/>
        </p:nvSpPr>
        <p:spPr>
          <a:xfrm>
            <a:off x="2433363" y="3866813"/>
            <a:ext cx="744600" cy="53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800"/>
            </a:br>
            <a:endParaRPr sz="800"/>
          </a:p>
        </p:txBody>
      </p:sp>
      <p:grpSp>
        <p:nvGrpSpPr>
          <p:cNvPr id="495" name="Google Shape;495;p52"/>
          <p:cNvGrpSpPr/>
          <p:nvPr/>
        </p:nvGrpSpPr>
        <p:grpSpPr>
          <a:xfrm>
            <a:off x="2357163" y="3790613"/>
            <a:ext cx="744600" cy="536400"/>
            <a:chOff x="2128550" y="2360325"/>
            <a:chExt cx="744600" cy="536400"/>
          </a:xfrm>
        </p:grpSpPr>
        <p:sp>
          <p:nvSpPr>
            <p:cNvPr id="496" name="Google Shape;496;p52"/>
            <p:cNvSpPr/>
            <p:nvPr/>
          </p:nvSpPr>
          <p:spPr>
            <a:xfrm>
              <a:off x="2128550" y="2360325"/>
              <a:ext cx="744600" cy="5364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Exo"/>
                  <a:ea typeface="Exo"/>
                  <a:cs typeface="Exo"/>
                  <a:sym typeface="Exo"/>
                </a:rPr>
                <a:t>Extension</a:t>
              </a:r>
              <a:br>
                <a:rPr lang="en-GB" sz="700">
                  <a:latin typeface="Exo"/>
                  <a:ea typeface="Exo"/>
                  <a:cs typeface="Exo"/>
                  <a:sym typeface="Exo"/>
                </a:rPr>
              </a:br>
              <a:endParaRPr sz="700">
                <a:latin typeface="Exo"/>
                <a:ea typeface="Exo"/>
                <a:cs typeface="Exo"/>
                <a:sym typeface="Exo"/>
              </a:endParaRPr>
            </a:p>
          </p:txBody>
        </p:sp>
        <p:grpSp>
          <p:nvGrpSpPr>
            <p:cNvPr id="497" name="Google Shape;497;p52"/>
            <p:cNvGrpSpPr/>
            <p:nvPr/>
          </p:nvGrpSpPr>
          <p:grpSpPr>
            <a:xfrm rot="-5400000">
              <a:off x="2462061" y="2510864"/>
              <a:ext cx="77577" cy="461652"/>
              <a:chOff x="3631075" y="2660596"/>
              <a:chExt cx="179411" cy="1067651"/>
            </a:xfrm>
          </p:grpSpPr>
          <p:sp>
            <p:nvSpPr>
              <p:cNvPr id="498" name="Google Shape;498;p52"/>
              <p:cNvSpPr/>
              <p:nvPr/>
            </p:nvSpPr>
            <p:spPr>
              <a:xfrm>
                <a:off x="3631075" y="2660596"/>
                <a:ext cx="179400" cy="179400"/>
              </a:xfrm>
              <a:prstGeom prst="ellipse">
                <a:avLst/>
              </a:prstGeom>
              <a:solidFill>
                <a:srgbClr val="0097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499" name="Google Shape;499;p52"/>
              <p:cNvSpPr/>
              <p:nvPr/>
            </p:nvSpPr>
            <p:spPr>
              <a:xfrm>
                <a:off x="3631075" y="2882659"/>
                <a:ext cx="179400" cy="179400"/>
              </a:xfrm>
              <a:prstGeom prst="ellipse">
                <a:avLst/>
              </a:prstGeom>
              <a:solidFill>
                <a:srgbClr val="0097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00" name="Google Shape;500;p52"/>
              <p:cNvSpPr/>
              <p:nvPr/>
            </p:nvSpPr>
            <p:spPr>
              <a:xfrm>
                <a:off x="3631075" y="3326784"/>
                <a:ext cx="179400" cy="1794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01" name="Google Shape;501;p52"/>
              <p:cNvSpPr/>
              <p:nvPr/>
            </p:nvSpPr>
            <p:spPr>
              <a:xfrm>
                <a:off x="3631075" y="3104722"/>
                <a:ext cx="179400" cy="179400"/>
              </a:xfrm>
              <a:prstGeom prst="ellipse">
                <a:avLst/>
              </a:pr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02" name="Google Shape;502;p52"/>
              <p:cNvSpPr/>
              <p:nvPr/>
            </p:nvSpPr>
            <p:spPr>
              <a:xfrm>
                <a:off x="3631086" y="3548847"/>
                <a:ext cx="179400" cy="1794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</p:grpSp>
      <p:pic>
        <p:nvPicPr>
          <p:cNvPr id="503" name="Google Shape;5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400" y="3662026"/>
            <a:ext cx="407075" cy="46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52"/>
          <p:cNvCxnSpPr>
            <a:stCxn id="503" idx="0"/>
            <a:endCxn id="480" idx="2"/>
          </p:cNvCxnSpPr>
          <p:nvPr/>
        </p:nvCxnSpPr>
        <p:spPr>
          <a:xfrm flipH="1" rot="10800000">
            <a:off x="1505938" y="3413626"/>
            <a:ext cx="5700" cy="24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05" name="Google Shape;505;p52"/>
          <p:cNvSpPr/>
          <p:nvPr/>
        </p:nvSpPr>
        <p:spPr>
          <a:xfrm>
            <a:off x="2181800" y="1966888"/>
            <a:ext cx="1247725" cy="831925"/>
          </a:xfrm>
          <a:prstGeom prst="flowChartProcess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2"/>
          <p:cNvSpPr/>
          <p:nvPr/>
        </p:nvSpPr>
        <p:spPr>
          <a:xfrm>
            <a:off x="2509550" y="2190850"/>
            <a:ext cx="744600" cy="53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800"/>
            </a:br>
            <a:endParaRPr sz="800"/>
          </a:p>
        </p:txBody>
      </p:sp>
      <p:sp>
        <p:nvSpPr>
          <p:cNvPr id="507" name="Google Shape;507;p52"/>
          <p:cNvSpPr/>
          <p:nvPr/>
        </p:nvSpPr>
        <p:spPr>
          <a:xfrm>
            <a:off x="2433350" y="2114650"/>
            <a:ext cx="744600" cy="53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800"/>
            </a:br>
            <a:endParaRPr sz="800"/>
          </a:p>
        </p:txBody>
      </p:sp>
      <p:grpSp>
        <p:nvGrpSpPr>
          <p:cNvPr id="508" name="Google Shape;508;p52"/>
          <p:cNvGrpSpPr/>
          <p:nvPr/>
        </p:nvGrpSpPr>
        <p:grpSpPr>
          <a:xfrm>
            <a:off x="2357150" y="2038450"/>
            <a:ext cx="744600" cy="536400"/>
            <a:chOff x="2128550" y="2360325"/>
            <a:chExt cx="744600" cy="536400"/>
          </a:xfrm>
        </p:grpSpPr>
        <p:sp>
          <p:nvSpPr>
            <p:cNvPr id="509" name="Google Shape;509;p52"/>
            <p:cNvSpPr/>
            <p:nvPr/>
          </p:nvSpPr>
          <p:spPr>
            <a:xfrm>
              <a:off x="2128550" y="2360325"/>
              <a:ext cx="744600" cy="5364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Exo"/>
                  <a:ea typeface="Exo"/>
                  <a:cs typeface="Exo"/>
                  <a:sym typeface="Exo"/>
                </a:rPr>
                <a:t>Extension</a:t>
              </a:r>
              <a:br>
                <a:rPr lang="en-GB" sz="700">
                  <a:latin typeface="Exo"/>
                  <a:ea typeface="Exo"/>
                  <a:cs typeface="Exo"/>
                  <a:sym typeface="Exo"/>
                </a:rPr>
              </a:br>
              <a:endParaRPr sz="700">
                <a:latin typeface="Exo"/>
                <a:ea typeface="Exo"/>
                <a:cs typeface="Exo"/>
                <a:sym typeface="Exo"/>
              </a:endParaRPr>
            </a:p>
          </p:txBody>
        </p:sp>
        <p:grpSp>
          <p:nvGrpSpPr>
            <p:cNvPr id="510" name="Google Shape;510;p52"/>
            <p:cNvGrpSpPr/>
            <p:nvPr/>
          </p:nvGrpSpPr>
          <p:grpSpPr>
            <a:xfrm rot="-5400000">
              <a:off x="2462061" y="2510864"/>
              <a:ext cx="77577" cy="461652"/>
              <a:chOff x="3631075" y="2660596"/>
              <a:chExt cx="179411" cy="1067651"/>
            </a:xfrm>
          </p:grpSpPr>
          <p:sp>
            <p:nvSpPr>
              <p:cNvPr id="511" name="Google Shape;511;p52"/>
              <p:cNvSpPr/>
              <p:nvPr/>
            </p:nvSpPr>
            <p:spPr>
              <a:xfrm>
                <a:off x="3631075" y="2660596"/>
                <a:ext cx="179400" cy="179400"/>
              </a:xfrm>
              <a:prstGeom prst="ellipse">
                <a:avLst/>
              </a:prstGeom>
              <a:solidFill>
                <a:srgbClr val="0097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12" name="Google Shape;512;p52"/>
              <p:cNvSpPr/>
              <p:nvPr/>
            </p:nvSpPr>
            <p:spPr>
              <a:xfrm>
                <a:off x="3631075" y="2882659"/>
                <a:ext cx="179400" cy="179400"/>
              </a:xfrm>
              <a:prstGeom prst="ellipse">
                <a:avLst/>
              </a:prstGeom>
              <a:solidFill>
                <a:srgbClr val="0097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13" name="Google Shape;513;p52"/>
              <p:cNvSpPr/>
              <p:nvPr/>
            </p:nvSpPr>
            <p:spPr>
              <a:xfrm>
                <a:off x="3631075" y="3326784"/>
                <a:ext cx="179400" cy="1794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14" name="Google Shape;514;p52"/>
              <p:cNvSpPr/>
              <p:nvPr/>
            </p:nvSpPr>
            <p:spPr>
              <a:xfrm>
                <a:off x="3631075" y="3104722"/>
                <a:ext cx="179400" cy="179400"/>
              </a:xfrm>
              <a:prstGeom prst="ellipse">
                <a:avLst/>
              </a:pr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  <p:sp>
            <p:nvSpPr>
              <p:cNvPr id="515" name="Google Shape;515;p52"/>
              <p:cNvSpPr/>
              <p:nvPr/>
            </p:nvSpPr>
            <p:spPr>
              <a:xfrm>
                <a:off x="3631086" y="3548847"/>
                <a:ext cx="179400" cy="179400"/>
              </a:xfrm>
              <a:prstGeom prst="ellipse">
                <a:avLst/>
              </a:prstGeom>
              <a:solidFill>
                <a:srgbClr val="FFAB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Exo"/>
                  <a:ea typeface="Exo"/>
                  <a:cs typeface="Exo"/>
                  <a:sym typeface="Exo"/>
                </a:endParaRPr>
              </a:p>
            </p:txBody>
          </p:sp>
        </p:grpSp>
      </p:grpSp>
      <p:cxnSp>
        <p:nvCxnSpPr>
          <p:cNvPr id="516" name="Google Shape;516;p52"/>
          <p:cNvCxnSpPr>
            <a:stCxn id="470" idx="0"/>
            <a:endCxn id="505" idx="2"/>
          </p:cNvCxnSpPr>
          <p:nvPr/>
        </p:nvCxnSpPr>
        <p:spPr>
          <a:xfrm rot="10800000">
            <a:off x="2805650" y="2798938"/>
            <a:ext cx="0" cy="92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52"/>
          <p:cNvSpPr/>
          <p:nvPr/>
        </p:nvSpPr>
        <p:spPr>
          <a:xfrm>
            <a:off x="2502049" y="3089986"/>
            <a:ext cx="599645" cy="344475"/>
          </a:xfrm>
          <a:prstGeom prst="flowChartMagneticDisk">
            <a:avLst/>
          </a:prstGeom>
          <a:solidFill>
            <a:srgbClr val="FBFBF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Exo"/>
                <a:ea typeface="Exo"/>
                <a:cs typeface="Exo"/>
                <a:sym typeface="Exo"/>
              </a:rPr>
              <a:t>volume</a:t>
            </a:r>
            <a:endParaRPr sz="9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18" name="Google Shape;51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98" y="2487675"/>
            <a:ext cx="360504" cy="3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598" y="4332749"/>
            <a:ext cx="448753" cy="2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14" y="114150"/>
            <a:ext cx="6741975" cy="42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3"/>
          <p:cNvSpPr txBox="1"/>
          <p:nvPr/>
        </p:nvSpPr>
        <p:spPr>
          <a:xfrm>
            <a:off x="1201025" y="4437175"/>
            <a:ext cx="47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https://www.youtube.com/watch?v=YIkKsnxb9eE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635750"/>
            <a:ext cx="8520600" cy="17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   LocalStack is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a drop-in replacement for AWS</a:t>
            </a:r>
            <a:br>
              <a:rPr lang="en-GB"/>
            </a:br>
            <a:r>
              <a:rPr lang="en-GB"/>
              <a:t>that runs on your local machine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74042" t="0"/>
          <a:stretch/>
        </p:blipFill>
        <p:spPr>
          <a:xfrm>
            <a:off x="2957275" y="1758575"/>
            <a:ext cx="494552" cy="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Parity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989425" y="1113100"/>
            <a:ext cx="7107900" cy="3048300"/>
          </a:xfrm>
          <a:prstGeom prst="roundRect">
            <a:avLst>
              <a:gd fmla="val 3431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408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 rotWithShape="1">
          <a:blip r:embed="rId3">
            <a:alphaModFix/>
          </a:blip>
          <a:srcRect b="5420" l="0" r="0" t="5420"/>
          <a:stretch/>
        </p:blipFill>
        <p:spPr>
          <a:xfrm>
            <a:off x="1097824" y="1411375"/>
            <a:ext cx="6891101" cy="24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5"/>
          <p:cNvSpPr txBox="1"/>
          <p:nvPr/>
        </p:nvSpPr>
        <p:spPr>
          <a:xfrm>
            <a:off x="989425" y="658025"/>
            <a:ext cx="65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https://localstack.cloud/blog/2022-08-04-parity-explained</a:t>
            </a:r>
            <a:endParaRPr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Parity testing</a:t>
            </a:r>
            <a:endParaRPr/>
          </a:p>
        </p:txBody>
      </p:sp>
      <p:sp>
        <p:nvSpPr>
          <p:cNvPr id="543" name="Google Shape;543;p56"/>
          <p:cNvSpPr txBox="1"/>
          <p:nvPr/>
        </p:nvSpPr>
        <p:spPr>
          <a:xfrm>
            <a:off x="250950" y="957250"/>
            <a:ext cx="3935700" cy="2998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-GB" sz="8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test_basic_invoke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lambda_client, create_lambda, snapshot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custom transformers</a:t>
            </a:r>
            <a:endParaRPr i="1" sz="8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snapshot.add_transformer(snapshot.transform.lambda_api())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predefined name</a:t>
            </a:r>
            <a:endParaRPr i="1" sz="8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fn_name =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f"ls-fn-</a:t>
            </a:r>
            <a:r>
              <a:rPr lang="en-GB" sz="8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short_uid()</a:t>
            </a:r>
            <a:r>
              <a:rPr lang="en-GB" sz="800">
                <a:solidFill>
                  <a:srgbClr val="0037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create the function</a:t>
            </a:r>
            <a:endParaRPr i="1" sz="8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 = create_lambda(</a:t>
            </a:r>
            <a:r>
              <a:rPr lang="en-GB" sz="8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FunctionName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=fn_name, ...)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record the response as part of the snapshot</a:t>
            </a:r>
            <a:endParaRPr i="1" sz="8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snapshot.match(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"lambda_create_fn"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response)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invoke function</a:t>
            </a:r>
            <a:endParaRPr i="1" sz="8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invoke_result = lambda_client.invoke(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FunctionName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=fn_name,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"{}"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8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snapshot.match(</a:t>
            </a:r>
            <a:r>
              <a:rPr lang="en-GB" sz="8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"lambda_invoke_result"</a:t>
            </a:r>
            <a:r>
              <a:rPr lang="en-GB" sz="8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invoke_result)</a:t>
            </a:r>
            <a:endParaRPr i="1" sz="5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4401525" y="239900"/>
            <a:ext cx="5532900" cy="65397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"test_lambda_api.py::TestLambda::test_basic_invoke"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"recorded-date"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"recorded-content"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"lambda_create_fn"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"ResponseMetadata"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"HTTPStatusCode"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201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"HTTPHeaders"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"FunctionName"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"&lt;function-name:1&gt;"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"FunctionArn"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"arn:aws:lambda:&lt;region&gt;:111111111111:function:&lt;function-name:1&gt;"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"Runtime"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"python3.9"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"Role"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"arn:aws:iam::111111111111:role/&lt;resource:1&gt;"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"Handler"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"index.handler"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"CodeSize"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276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"Description"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"Timeout"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"MemorySize"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"LastModified"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"CodeSha256"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"zMYxuJ0J/jyyHt1fYZUuOqZ/Gc9Gm64Wp8fT6XNiXro="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"$LATEST"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"TracingConfig"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"Mode"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"PassThrough"</a:t>
            </a:r>
            <a:endParaRPr sz="75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"RevisionId"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"&lt;uuid:1&gt;"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"State"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"Pending"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"StateReason"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"The function is being created."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"StateReasonCode"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"Creating"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"PackageType"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"Zip"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"Architectures"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"x86_64"</a:t>
            </a:r>
            <a:endParaRPr sz="750"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"EphemeralStorage"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"Size"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endParaRPr sz="75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"lambda_invoke_result"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"ResponseMetadata"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"HTTPStatusCode"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"HTTPHeaders"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"StatusCode"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"ExecutedVersion"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75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"$LATEST"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75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"Payload"</a:t>
            </a: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75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1400588" y="4211850"/>
            <a:ext cx="1636416" cy="838728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Provider</a:t>
            </a:r>
            <a:endParaRPr/>
          </a:p>
        </p:txBody>
      </p:sp>
      <p:cxnSp>
        <p:nvCxnSpPr>
          <p:cNvPr id="546" name="Google Shape;546;p56"/>
          <p:cNvCxnSpPr>
            <a:stCxn id="543" idx="2"/>
            <a:endCxn id="545" idx="3"/>
          </p:cNvCxnSpPr>
          <p:nvPr/>
        </p:nvCxnSpPr>
        <p:spPr>
          <a:xfrm>
            <a:off x="2218800" y="3955750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56"/>
          <p:cNvCxnSpPr/>
          <p:nvPr/>
        </p:nvCxnSpPr>
        <p:spPr>
          <a:xfrm>
            <a:off x="2769575" y="4458125"/>
            <a:ext cx="153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50" y="168752"/>
            <a:ext cx="711000" cy="7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/>
          <p:nvPr/>
        </p:nvSpPr>
        <p:spPr>
          <a:xfrm>
            <a:off x="395650" y="2683250"/>
            <a:ext cx="3733500" cy="23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738" y="1680900"/>
            <a:ext cx="3904625" cy="22022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88" y="230200"/>
            <a:ext cx="7317125" cy="59513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57150">
              <a:schemeClr val="lt1">
                <a:alpha val="50000"/>
              </a:schemeClr>
            </a:outerShdw>
          </a:effectLst>
        </p:spPr>
      </p:pic>
      <p:sp>
        <p:nvSpPr>
          <p:cNvPr id="556" name="Google Shape;556;p57"/>
          <p:cNvSpPr txBox="1"/>
          <p:nvPr/>
        </p:nvSpPr>
        <p:spPr>
          <a:xfrm>
            <a:off x="4638396" y="230200"/>
            <a:ext cx="354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xo 2"/>
                <a:ea typeface="Exo 2"/>
                <a:cs typeface="Exo 2"/>
                <a:sym typeface="Exo 2"/>
              </a:rPr>
              <a:t>https://docs.localstack.cloud/references/coverage/</a:t>
            </a:r>
            <a:endParaRPr sz="11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63" y="136701"/>
            <a:ext cx="7768074" cy="63279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562" name="Google Shape;5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175" y="828775"/>
            <a:ext cx="7890775" cy="6626926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122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650" y="-261550"/>
            <a:ext cx="9683825" cy="5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9"/>
          <p:cNvSpPr txBox="1"/>
          <p:nvPr>
            <p:ph type="title"/>
          </p:nvPr>
        </p:nvSpPr>
        <p:spPr>
          <a:xfrm>
            <a:off x="-2718450" y="2189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Takeaways</a:t>
            </a:r>
            <a:endParaRPr/>
          </a:p>
        </p:txBody>
      </p:sp>
      <p:sp>
        <p:nvSpPr>
          <p:cNvPr id="569" name="Google Shape;569;p59"/>
          <p:cNvSpPr txBox="1"/>
          <p:nvPr/>
        </p:nvSpPr>
        <p:spPr>
          <a:xfrm rot="-1903600">
            <a:off x="6809700" y="2478841"/>
            <a:ext cx="2078850" cy="1015763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Consider patterns when migrating frameworks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0" name="Google Shape;570;p59"/>
          <p:cNvSpPr txBox="1"/>
          <p:nvPr/>
        </p:nvSpPr>
        <p:spPr>
          <a:xfrm rot="-1692449">
            <a:off x="3134101" y="722720"/>
            <a:ext cx="1273204" cy="1015787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Dynamic code loading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1" name="Google Shape;571;p59"/>
          <p:cNvSpPr txBox="1"/>
          <p:nvPr/>
        </p:nvSpPr>
        <p:spPr>
          <a:xfrm rot="-1904093">
            <a:off x="3810577" y="2358422"/>
            <a:ext cx="1273029" cy="738783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Pick your battles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2" name="Google Shape;572;p59"/>
          <p:cNvSpPr txBox="1"/>
          <p:nvPr/>
        </p:nvSpPr>
        <p:spPr>
          <a:xfrm rot="-1904038">
            <a:off x="4089993" y="3981709"/>
            <a:ext cx="1282188" cy="461803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Introspect</a:t>
            </a: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3" name="Google Shape;573;p59"/>
          <p:cNvSpPr txBox="1"/>
          <p:nvPr/>
        </p:nvSpPr>
        <p:spPr>
          <a:xfrm rot="-1901972">
            <a:off x="5225262" y="606670"/>
            <a:ext cx="2496076" cy="1015921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Scaling your team</a:t>
            </a:r>
            <a:b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= </a:t>
            </a:r>
            <a:b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scaling your codebase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4" name="Google Shape;574;p59"/>
          <p:cNvSpPr txBox="1"/>
          <p:nvPr/>
        </p:nvSpPr>
        <p:spPr>
          <a:xfrm rot="-1903913">
            <a:off x="1841481" y="1957868"/>
            <a:ext cx="1059236" cy="461803"/>
          </a:xfrm>
          <a:prstGeom prst="rect">
            <a:avLst/>
          </a:prstGeom>
          <a:solidFill>
            <a:srgbClr val="000000">
              <a:alpha val="392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OSS </a:t>
            </a:r>
            <a:r>
              <a:rPr lang="en-GB" sz="18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rPr>
              <a:t>❤️</a:t>
            </a:r>
            <a:endParaRPr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5" y="41775"/>
            <a:ext cx="8995474" cy="50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0"/>
          <p:cNvSpPr txBox="1"/>
          <p:nvPr/>
        </p:nvSpPr>
        <p:spPr>
          <a:xfrm>
            <a:off x="2150925" y="1712100"/>
            <a:ext cx="45609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Thank You! </a:t>
            </a:r>
            <a:r>
              <a:rPr lang="en-GB" sz="36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rPr>
              <a:t>❤️</a:t>
            </a:r>
            <a:endParaRPr sz="36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/>
          <p:nvPr/>
        </p:nvSpPr>
        <p:spPr>
          <a:xfrm>
            <a:off x="1189900" y="662300"/>
            <a:ext cx="411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Exo 2 Medium"/>
                <a:ea typeface="Exo 2 Medium"/>
                <a:cs typeface="Exo 2 Medium"/>
                <a:sym typeface="Exo 2 Medium"/>
              </a:rPr>
              <a:t>Thomas Rausch</a:t>
            </a:r>
            <a:endParaRPr sz="2600"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1342300" y="1247300"/>
            <a:ext cx="46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	</a:t>
            </a:r>
            <a:r>
              <a:rPr lang="en-GB" sz="2000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@thrauat</a:t>
            </a:r>
            <a:endParaRPr sz="2000"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	thrau</a:t>
            </a:r>
            <a:endParaRPr sz="2000"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Exo 2 Light"/>
                <a:ea typeface="Exo 2 Light"/>
                <a:cs typeface="Exo 2 Light"/>
                <a:sym typeface="Exo 2 Light"/>
              </a:rPr>
              <a:t>/in/thrau</a:t>
            </a:r>
            <a:endParaRPr sz="2000">
              <a:solidFill>
                <a:schemeClr val="dk1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pic>
        <p:nvPicPr>
          <p:cNvPr id="587" name="Google Shape;587;p61"/>
          <p:cNvPicPr preferRelativeResize="0"/>
          <p:nvPr/>
        </p:nvPicPr>
        <p:blipFill rotWithShape="1">
          <a:blip r:embed="rId3">
            <a:alphaModFix/>
          </a:blip>
          <a:srcRect b="21880" l="8526" r="8692" t="22739"/>
          <a:stretch/>
        </p:blipFill>
        <p:spPr>
          <a:xfrm>
            <a:off x="388425" y="3810225"/>
            <a:ext cx="3258772" cy="8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1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7582125" y="3810225"/>
            <a:ext cx="964482" cy="9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1"/>
          <p:cNvSpPr txBox="1"/>
          <p:nvPr/>
        </p:nvSpPr>
        <p:spPr>
          <a:xfrm>
            <a:off x="1266094" y="4380975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https://localstack.cloud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90" name="Google Shape;59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623" y="1368360"/>
            <a:ext cx="293275" cy="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9626" y="1748417"/>
            <a:ext cx="293274" cy="28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9625" y="2161040"/>
            <a:ext cx="293275" cy="2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8850" y="586100"/>
            <a:ext cx="2215798" cy="221579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 txBox="1"/>
          <p:nvPr/>
        </p:nvSpPr>
        <p:spPr>
          <a:xfrm>
            <a:off x="5208350" y="2801900"/>
            <a:ext cx="231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Get involved!</a:t>
            </a:r>
            <a:endParaRPr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-620" l="0" r="0" t="620"/>
          <a:stretch/>
        </p:blipFill>
        <p:spPr>
          <a:xfrm>
            <a:off x="4161650" y="589250"/>
            <a:ext cx="4927975" cy="46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22146" l="0" r="0" t="23758"/>
          <a:stretch/>
        </p:blipFill>
        <p:spPr>
          <a:xfrm>
            <a:off x="100025" y="154451"/>
            <a:ext cx="1760701" cy="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275" y="201550"/>
            <a:ext cx="1375665" cy="35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/>
          <p:nvPr/>
        </p:nvCxnSpPr>
        <p:spPr>
          <a:xfrm>
            <a:off x="4293950" y="2876292"/>
            <a:ext cx="46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" name="Google Shape;129;p19"/>
          <p:cNvGrpSpPr/>
          <p:nvPr/>
        </p:nvGrpSpPr>
        <p:grpSpPr>
          <a:xfrm>
            <a:off x="155331" y="614400"/>
            <a:ext cx="3870900" cy="6470226"/>
            <a:chOff x="155331" y="614400"/>
            <a:chExt cx="3870900" cy="6470226"/>
          </a:xfrm>
        </p:grpSpPr>
        <p:grpSp>
          <p:nvGrpSpPr>
            <p:cNvPr id="130" name="Google Shape;130;p19"/>
            <p:cNvGrpSpPr/>
            <p:nvPr/>
          </p:nvGrpSpPr>
          <p:grpSpPr>
            <a:xfrm>
              <a:off x="155331" y="614400"/>
              <a:ext cx="3870900" cy="6470226"/>
              <a:chOff x="79131" y="614400"/>
              <a:chExt cx="3870900" cy="6470226"/>
            </a:xfrm>
          </p:grpSpPr>
          <p:sp>
            <p:nvSpPr>
              <p:cNvPr id="131" name="Google Shape;131;p19"/>
              <p:cNvSpPr/>
              <p:nvPr/>
            </p:nvSpPr>
            <p:spPr>
              <a:xfrm>
                <a:off x="79131" y="614400"/>
                <a:ext cx="3870900" cy="5021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14300" rotWithShape="0" algn="bl" dir="5400000" dist="571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" name="Google Shape;132;p19"/>
              <p:cNvGrpSpPr/>
              <p:nvPr/>
            </p:nvGrpSpPr>
            <p:grpSpPr>
              <a:xfrm>
                <a:off x="79163" y="614400"/>
                <a:ext cx="3870825" cy="6470226"/>
                <a:chOff x="100100" y="719375"/>
                <a:chExt cx="3870825" cy="6470226"/>
              </a:xfrm>
            </p:grpSpPr>
            <p:pic>
              <p:nvPicPr>
                <p:cNvPr id="133" name="Google Shape;133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15707" l="0" r="2448" t="2991"/>
                <a:stretch/>
              </p:blipFill>
              <p:spPr>
                <a:xfrm>
                  <a:off x="100100" y="719375"/>
                  <a:ext cx="3842050" cy="35393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Google Shape;134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1710" t="25567"/>
                <a:stretch/>
              </p:blipFill>
              <p:spPr>
                <a:xfrm>
                  <a:off x="100100" y="3949350"/>
                  <a:ext cx="3870825" cy="32402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35" name="Google Shape;135;p19"/>
            <p:cNvSpPr/>
            <p:nvPr/>
          </p:nvSpPr>
          <p:spPr>
            <a:xfrm>
              <a:off x="2913450" y="4805400"/>
              <a:ext cx="251700" cy="25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332033" y="209683"/>
            <a:ext cx="46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docs.localstack.cloud/applications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9" l="0" r="0" t="5677"/>
          <a:stretch/>
        </p:blipFill>
        <p:spPr>
          <a:xfrm>
            <a:off x="437445" y="632675"/>
            <a:ext cx="8706555" cy="4599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1864350"/>
            <a:ext cx="8520600" cy="17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do it?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2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do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Use Python!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3723975" y="4835700"/>
            <a:ext cx="29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https://docs.docker.com/engine/api/sdk/examples/</a:t>
            </a:r>
            <a:endParaRPr sz="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8278" l="0" r="0" t="4392"/>
          <a:stretch/>
        </p:blipFill>
        <p:spPr>
          <a:xfrm>
            <a:off x="410950" y="0"/>
            <a:ext cx="3313030" cy="51434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66213" l="2884" r="0" t="27211"/>
          <a:stretch/>
        </p:blipFill>
        <p:spPr>
          <a:xfrm>
            <a:off x="4251475" y="1093450"/>
            <a:ext cx="7889376" cy="9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5">
            <a:alphaModFix/>
          </a:blip>
          <a:srcRect b="0" l="754" r="0" t="0"/>
          <a:stretch/>
        </p:blipFill>
        <p:spPr>
          <a:xfrm>
            <a:off x="2569862" y="742350"/>
            <a:ext cx="3627474" cy="38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